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12" r:id="rId1"/>
  </p:sldMasterIdLst>
  <p:handoutMasterIdLst>
    <p:handoutMasterId r:id="rId101"/>
  </p:handoutMasterIdLst>
  <p:sldIdLst>
    <p:sldId id="256" r:id="rId2"/>
    <p:sldId id="280" r:id="rId3"/>
    <p:sldId id="309" r:id="rId4"/>
    <p:sldId id="310" r:id="rId5"/>
    <p:sldId id="308" r:id="rId6"/>
    <p:sldId id="381" r:id="rId7"/>
    <p:sldId id="307" r:id="rId8"/>
    <p:sldId id="306" r:id="rId9"/>
    <p:sldId id="305" r:id="rId10"/>
    <p:sldId id="304" r:id="rId11"/>
    <p:sldId id="303" r:id="rId12"/>
    <p:sldId id="302" r:id="rId13"/>
    <p:sldId id="301" r:id="rId14"/>
    <p:sldId id="300" r:id="rId15"/>
    <p:sldId id="299" r:id="rId16"/>
    <p:sldId id="298" r:id="rId17"/>
    <p:sldId id="297" r:id="rId18"/>
    <p:sldId id="296" r:id="rId19"/>
    <p:sldId id="295" r:id="rId20"/>
    <p:sldId id="294" r:id="rId21"/>
    <p:sldId id="293" r:id="rId22"/>
    <p:sldId id="382" r:id="rId23"/>
    <p:sldId id="383" r:id="rId24"/>
    <p:sldId id="291" r:id="rId25"/>
    <p:sldId id="292" r:id="rId26"/>
    <p:sldId id="290" r:id="rId27"/>
    <p:sldId id="289" r:id="rId28"/>
    <p:sldId id="384" r:id="rId29"/>
    <p:sldId id="288" r:id="rId30"/>
    <p:sldId id="287" r:id="rId31"/>
    <p:sldId id="286" r:id="rId32"/>
    <p:sldId id="283" r:id="rId33"/>
    <p:sldId id="385" r:id="rId34"/>
    <p:sldId id="285" r:id="rId35"/>
    <p:sldId id="319" r:id="rId36"/>
    <p:sldId id="318" r:id="rId37"/>
    <p:sldId id="317" r:id="rId38"/>
    <p:sldId id="320" r:id="rId39"/>
    <p:sldId id="284" r:id="rId40"/>
    <p:sldId id="282" r:id="rId41"/>
    <p:sldId id="324" r:id="rId42"/>
    <p:sldId id="325" r:id="rId43"/>
    <p:sldId id="323" r:id="rId44"/>
    <p:sldId id="322" r:id="rId45"/>
    <p:sldId id="329" r:id="rId46"/>
    <p:sldId id="328" r:id="rId47"/>
    <p:sldId id="327" r:id="rId48"/>
    <p:sldId id="326" r:id="rId49"/>
    <p:sldId id="332" r:id="rId50"/>
    <p:sldId id="331" r:id="rId51"/>
    <p:sldId id="330" r:id="rId52"/>
    <p:sldId id="336" r:id="rId53"/>
    <p:sldId id="386" r:id="rId54"/>
    <p:sldId id="387" r:id="rId55"/>
    <p:sldId id="335" r:id="rId56"/>
    <p:sldId id="334" r:id="rId57"/>
    <p:sldId id="333" r:id="rId58"/>
    <p:sldId id="342" r:id="rId59"/>
    <p:sldId id="341" r:id="rId60"/>
    <p:sldId id="340" r:id="rId61"/>
    <p:sldId id="339" r:id="rId62"/>
    <p:sldId id="388" r:id="rId63"/>
    <p:sldId id="321" r:id="rId64"/>
    <p:sldId id="346" r:id="rId65"/>
    <p:sldId id="345" r:id="rId66"/>
    <p:sldId id="389" r:id="rId67"/>
    <p:sldId id="390" r:id="rId68"/>
    <p:sldId id="344" r:id="rId69"/>
    <p:sldId id="352" r:id="rId70"/>
    <p:sldId id="351" r:id="rId71"/>
    <p:sldId id="350" r:id="rId72"/>
    <p:sldId id="391" r:id="rId73"/>
    <p:sldId id="356" r:id="rId74"/>
    <p:sldId id="360" r:id="rId75"/>
    <p:sldId id="392" r:id="rId76"/>
    <p:sldId id="359" r:id="rId77"/>
    <p:sldId id="358" r:id="rId78"/>
    <p:sldId id="357" r:id="rId79"/>
    <p:sldId id="355" r:id="rId80"/>
    <p:sldId id="354" r:id="rId81"/>
    <p:sldId id="393" r:id="rId82"/>
    <p:sldId id="365" r:id="rId83"/>
    <p:sldId id="364" r:id="rId84"/>
    <p:sldId id="363" r:id="rId85"/>
    <p:sldId id="370" r:id="rId86"/>
    <p:sldId id="369" r:id="rId87"/>
    <p:sldId id="368" r:id="rId88"/>
    <p:sldId id="367" r:id="rId89"/>
    <p:sldId id="374" r:id="rId90"/>
    <p:sldId id="373" r:id="rId91"/>
    <p:sldId id="372" r:id="rId92"/>
    <p:sldId id="371" r:id="rId93"/>
    <p:sldId id="375" r:id="rId94"/>
    <p:sldId id="376" r:id="rId95"/>
    <p:sldId id="377" r:id="rId96"/>
    <p:sldId id="379" r:id="rId97"/>
    <p:sldId id="380" r:id="rId98"/>
    <p:sldId id="378" r:id="rId99"/>
    <p:sldId id="279" r:id="rId10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CB255"/>
    <a:srgbClr val="E5D419"/>
    <a:srgbClr val="212F62"/>
    <a:srgbClr val="72A510"/>
    <a:srgbClr val="A4EC1A"/>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275" autoAdjust="0"/>
    <p:restoredTop sz="93794" autoAdjust="0"/>
  </p:normalViewPr>
  <p:slideViewPr>
    <p:cSldViewPr snapToGrid="0" snapToObjects="1">
      <p:cViewPr varScale="1">
        <p:scale>
          <a:sx n="40" d="100"/>
          <a:sy n="40" d="100"/>
        </p:scale>
        <p:origin x="48" y="926"/>
      </p:cViewPr>
      <p:guideLst>
        <p:guide orient="horz" pos="2160"/>
        <p:guide pos="2880"/>
      </p:guideLst>
    </p:cSldViewPr>
  </p:slideViewPr>
  <p:outlineViewPr>
    <p:cViewPr>
      <p:scale>
        <a:sx n="33" d="100"/>
        <a:sy n="33" d="100"/>
      </p:scale>
      <p:origin x="48" y="1272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48D041A-73BB-E643-A8C7-50D88C2F22F5}" type="datetimeFigureOut">
              <a:rPr lang="en-US" smtClean="0"/>
              <a:t>6/24/2019</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36EFEC5-3018-A548-B247-453C6EC1EC1A}" type="slidenum">
              <a:rPr lang="en-US" smtClean="0"/>
              <a:t>‹#›</a:t>
            </a:fld>
            <a:endParaRPr lang="en-US" dirty="0"/>
          </a:p>
        </p:txBody>
      </p:sp>
    </p:spTree>
    <p:extLst>
      <p:ext uri="{BB962C8B-B14F-4D97-AF65-F5344CB8AC3E}">
        <p14:creationId xmlns:p14="http://schemas.microsoft.com/office/powerpoint/2010/main" val="1330057210"/>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41326"/>
            <a:ext cx="8062912" cy="659535"/>
          </a:xfrm>
        </p:spPr>
        <p:txBody>
          <a:bodyPr/>
          <a:lstStyle/>
          <a:p>
            <a:r>
              <a:rPr lang="en-US" dirty="0"/>
              <a:t>Click to edit</a:t>
            </a:r>
          </a:p>
        </p:txBody>
      </p:sp>
      <p:sp>
        <p:nvSpPr>
          <p:cNvPr id="5" name="Date Placeholder 4"/>
          <p:cNvSpPr>
            <a:spLocks noGrp="1"/>
          </p:cNvSpPr>
          <p:nvPr>
            <p:ph type="dt" sz="half" idx="10"/>
          </p:nvPr>
        </p:nvSpPr>
        <p:spPr/>
        <p:txBody>
          <a:bodyPr/>
          <a:lstStyle/>
          <a:p>
            <a:fld id="{79B19C71-EC74-44AF-B27E-FC7DC3C3A61D}" type="datetime4">
              <a:rPr lang="en-US" smtClean="0"/>
              <a:pPr/>
              <a:t>June 24, 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F38DF745-7D3F-47F4-83A3-874385CFAA69}" type="slidenum">
              <a:rPr lang="en-US" smtClean="0"/>
              <a:pPr/>
              <a:t>‹#›</a:t>
            </a:fld>
            <a:endParaRPr lang="en-US" dirty="0"/>
          </a:p>
        </p:txBody>
      </p:sp>
      <p:sp>
        <p:nvSpPr>
          <p:cNvPr id="9" name="Picture Placeholder 8"/>
          <p:cNvSpPr>
            <a:spLocks noGrp="1"/>
          </p:cNvSpPr>
          <p:nvPr>
            <p:ph type="pic" sz="quarter" idx="13"/>
          </p:nvPr>
        </p:nvSpPr>
        <p:spPr>
          <a:xfrm>
            <a:off x="457199" y="1107618"/>
            <a:ext cx="4031619" cy="4607689"/>
          </a:xfrm>
        </p:spPr>
        <p:txBody>
          <a:bodyPr/>
          <a:lstStyle/>
          <a:p>
            <a:endParaRPr lang="en-US" dirty="0"/>
          </a:p>
        </p:txBody>
      </p:sp>
      <p:sp>
        <p:nvSpPr>
          <p:cNvPr id="11" name="Text Placeholder 10"/>
          <p:cNvSpPr>
            <a:spLocks noGrp="1"/>
          </p:cNvSpPr>
          <p:nvPr>
            <p:ph type="body" sz="quarter" idx="14"/>
          </p:nvPr>
        </p:nvSpPr>
        <p:spPr>
          <a:xfrm>
            <a:off x="4606925" y="1107618"/>
            <a:ext cx="3913188" cy="4607382"/>
          </a:xfrm>
        </p:spPr>
        <p:txBody>
          <a:bodyPr/>
          <a:lstStyle>
            <a:lvl1pPr>
              <a:buClr>
                <a:srgbClr val="6CB255"/>
              </a:buClr>
              <a:defRPr>
                <a:solidFill>
                  <a:srgbClr val="212F62"/>
                </a:solidFill>
              </a:defRPr>
            </a:lvl1pPr>
            <a:lvl2pPr marL="731520" indent="-457200">
              <a:buClr>
                <a:srgbClr val="6CB255"/>
              </a:buClr>
              <a:buFont typeface="+mj-lt"/>
              <a:buAutoNum type="alphaLcParenR"/>
              <a:defRPr>
                <a:solidFill>
                  <a:schemeClr val="tx1"/>
                </a:solidFill>
              </a:defRPr>
            </a:lvl2pPr>
            <a:lvl3pPr marL="1257300" indent="-342900">
              <a:buClr>
                <a:srgbClr val="6CB255"/>
              </a:buClr>
              <a:buFont typeface="+mj-lt"/>
              <a:buAutoNum type="alphaLcParenR"/>
              <a:defRPr>
                <a:solidFill>
                  <a:schemeClr val="tx1"/>
                </a:solidFill>
              </a:defRPr>
            </a:lvl3pPr>
            <a:lvl4pPr marL="1714500" indent="-342900">
              <a:buClr>
                <a:srgbClr val="6CB255"/>
              </a:buClr>
              <a:buFont typeface="+mj-lt"/>
              <a:buAutoNum type="alphaLcParenR"/>
              <a:defRPr>
                <a:solidFill>
                  <a:schemeClr val="tx1"/>
                </a:solidFill>
              </a:defRPr>
            </a:lvl4pPr>
            <a:lvl5pPr marL="2171700" indent="-342900">
              <a:buClr>
                <a:srgbClr val="6CB255"/>
              </a:buClr>
              <a:buFont typeface="+mj-lt"/>
              <a:buAutoNum type="alphaLcParen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3333F43-3E86-47E4-BFBB-2476D384E1C6}" type="datetime4">
              <a:rPr lang="en-US" smtClean="0"/>
              <a:pPr/>
              <a:t>June 24, 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38DF745-7D3F-47F4-83A3-874385CFAA69}" type="slidenum">
              <a:rPr lang="en-US" smtClean="0"/>
              <a:pPr/>
              <a:t>‹#›</a:t>
            </a:fld>
            <a:endParaRPr lang="en-US" dirty="0"/>
          </a:p>
        </p:txBody>
      </p:sp>
      <p:sp>
        <p:nvSpPr>
          <p:cNvPr id="7" name="Title 1"/>
          <p:cNvSpPr>
            <a:spLocks noGrp="1"/>
          </p:cNvSpPr>
          <p:nvPr>
            <p:ph type="title"/>
          </p:nvPr>
        </p:nvSpPr>
        <p:spPr>
          <a:xfrm>
            <a:off x="457200" y="241326"/>
            <a:ext cx="8062912" cy="659535"/>
          </a:xfrm>
        </p:spPr>
        <p:txBody>
          <a:bodyPr/>
          <a:lstStyle/>
          <a:p>
            <a:r>
              <a:rPr lang="en-US" dirty="0"/>
              <a:t>Click to edit</a:t>
            </a:r>
          </a:p>
        </p:txBody>
      </p:sp>
      <p:sp>
        <p:nvSpPr>
          <p:cNvPr id="8" name="Picture Placeholder 8"/>
          <p:cNvSpPr>
            <a:spLocks noGrp="1"/>
          </p:cNvSpPr>
          <p:nvPr>
            <p:ph type="pic" sz="quarter" idx="13"/>
          </p:nvPr>
        </p:nvSpPr>
        <p:spPr>
          <a:xfrm>
            <a:off x="457199" y="1122386"/>
            <a:ext cx="8062913" cy="3500071"/>
          </a:xfrm>
        </p:spPr>
        <p:txBody>
          <a:bodyPr/>
          <a:lstStyle/>
          <a:p>
            <a:endParaRPr lang="en-US" dirty="0"/>
          </a:p>
        </p:txBody>
      </p:sp>
      <p:sp>
        <p:nvSpPr>
          <p:cNvPr id="9" name="Text Placeholder 10"/>
          <p:cNvSpPr>
            <a:spLocks noGrp="1"/>
          </p:cNvSpPr>
          <p:nvPr>
            <p:ph type="body" sz="quarter" idx="14"/>
          </p:nvPr>
        </p:nvSpPr>
        <p:spPr>
          <a:xfrm>
            <a:off x="457200" y="4843982"/>
            <a:ext cx="8062912" cy="1166382"/>
          </a:xfrm>
        </p:spPr>
        <p:txBody>
          <a:bodyPr/>
          <a:lstStyle>
            <a:lvl1pPr>
              <a:buClr>
                <a:srgbClr val="6CB255"/>
              </a:buClr>
              <a:defRPr>
                <a:solidFill>
                  <a:srgbClr val="000000"/>
                </a:solidFill>
              </a:defRPr>
            </a:lvl1pPr>
            <a:lvl2pPr marL="731520" indent="-457200">
              <a:buClr>
                <a:srgbClr val="6CB255"/>
              </a:buClr>
              <a:buFont typeface="+mj-lt"/>
              <a:buAutoNum type="alphaLcParenR"/>
              <a:defRPr>
                <a:solidFill>
                  <a:schemeClr val="tx1"/>
                </a:solidFill>
              </a:defRPr>
            </a:lvl2pPr>
            <a:lvl3pPr marL="1257300" indent="-342900">
              <a:buClr>
                <a:srgbClr val="6CB255"/>
              </a:buClr>
              <a:buFont typeface="+mj-lt"/>
              <a:buAutoNum type="alphaLcParenR"/>
              <a:defRPr>
                <a:solidFill>
                  <a:schemeClr val="tx1"/>
                </a:solidFill>
              </a:defRPr>
            </a:lvl3pPr>
            <a:lvl4pPr marL="1714500" indent="-342900">
              <a:buClr>
                <a:srgbClr val="6CB255"/>
              </a:buClr>
              <a:buFont typeface="+mj-lt"/>
              <a:buAutoNum type="alphaLcParenR"/>
              <a:defRPr>
                <a:solidFill>
                  <a:schemeClr val="tx1"/>
                </a:solidFill>
              </a:defRPr>
            </a:lvl4pPr>
            <a:lvl5pPr marL="2171700" indent="-342900">
              <a:buClr>
                <a:srgbClr val="6CB255"/>
              </a:buClr>
              <a:buFont typeface="+mj-lt"/>
              <a:buAutoNum type="alphaLcParen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575050" y="1600200"/>
            <a:ext cx="5111750" cy="4480560"/>
          </a:xfrm>
        </p:spPr>
        <p:txBody>
          <a:bodyPr/>
          <a:lstStyle>
            <a:lvl1pPr>
              <a:defRPr sz="3200"/>
            </a:lvl1pPr>
            <a:lvl2pPr marL="788670" indent="-514350">
              <a:buFont typeface="+mj-lt"/>
              <a:buAutoNum type="alphaLcParenR"/>
              <a:defRPr sz="2800"/>
            </a:lvl2pPr>
            <a:lvl3pPr marL="1371600" indent="-457200">
              <a:buFont typeface="+mj-lt"/>
              <a:buAutoNum type="alphaLcParenR"/>
              <a:defRPr sz="2400"/>
            </a:lvl3pPr>
            <a:lvl4pPr marL="1828800" indent="-457200">
              <a:buFont typeface="+mj-lt"/>
              <a:buAutoNum type="alphaLcParenR"/>
              <a:defRPr sz="2000"/>
            </a:lvl4pPr>
            <a:lvl5pPr marL="2286000" indent="-457200">
              <a:buFont typeface="+mj-lt"/>
              <a:buAutoNum type="alphaLcParen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457200" y="1600200"/>
            <a:ext cx="3008313" cy="448056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6EAD5615-7F4F-4584-84D5-CC95918C321F}" type="datetime4">
              <a:rPr lang="en-US" smtClean="0"/>
              <a:pPr/>
              <a:t>June 24, 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F38DF745-7D3F-47F4-83A3-874385CFAA69}" type="slidenum">
              <a:rPr lang="en-US" smtClean="0"/>
              <a:pPr/>
              <a:t>‹#›</a:t>
            </a:fld>
            <a:endParaRPr lang="en-US" dirty="0"/>
          </a:p>
        </p:txBody>
      </p:sp>
      <p:sp>
        <p:nvSpPr>
          <p:cNvPr id="9" name="Title 1"/>
          <p:cNvSpPr>
            <a:spLocks noGrp="1"/>
          </p:cNvSpPr>
          <p:nvPr>
            <p:ph type="title"/>
          </p:nvPr>
        </p:nvSpPr>
        <p:spPr>
          <a:xfrm>
            <a:off x="457200" y="241326"/>
            <a:ext cx="8062912" cy="659535"/>
          </a:xfrm>
        </p:spPr>
        <p:txBody>
          <a:bodyPr/>
          <a:lstStyle/>
          <a:p>
            <a:r>
              <a:rPr lang="en-US" dirty="0"/>
              <a:t>Click to edit</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451DEABC-D766-4322-8E78-B830FAE35C72}" type="datetime4">
              <a:rPr lang="en-US" smtClean="0"/>
              <a:pPr/>
              <a:t>June 24, 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Title 1"/>
          <p:cNvSpPr txBox="1">
            <a:spLocks/>
          </p:cNvSpPr>
          <p:nvPr userDrawn="1"/>
        </p:nvSpPr>
        <p:spPr>
          <a:xfrm>
            <a:off x="0" y="789677"/>
            <a:ext cx="9144000" cy="709154"/>
          </a:xfrm>
          <a:prstGeom prst="rect">
            <a:avLst/>
          </a:prstGeom>
        </p:spPr>
        <p:txBody>
          <a:bodyPr/>
          <a:lstStyle>
            <a:lvl1pPr algn="l" defTabSz="914400" rtl="0" eaLnBrk="1" latinLnBrk="0" hangingPunct="1">
              <a:spcBef>
                <a:spcPct val="0"/>
              </a:spcBef>
              <a:buNone/>
              <a:defRPr sz="3600" kern="1200" cap="all" spc="-60" baseline="0">
                <a:solidFill>
                  <a:srgbClr val="6CB255"/>
                </a:solidFill>
                <a:latin typeface="+mj-lt"/>
                <a:ea typeface="+mj-ea"/>
                <a:cs typeface="+mj-cs"/>
              </a:defRPr>
            </a:lvl1pPr>
          </a:lstStyle>
          <a:p>
            <a:pPr algn="ctr"/>
            <a:r>
              <a:rPr lang="en-US" sz="3500" dirty="0"/>
              <a:t>College Physics</a:t>
            </a:r>
          </a:p>
          <a:p>
            <a:pPr algn="ctr"/>
            <a:endParaRPr lang="en-US" sz="1800" cap="none" dirty="0">
              <a:solidFill>
                <a:schemeClr val="accent3">
                  <a:lumMod val="20000"/>
                  <a:lumOff val="80000"/>
                </a:schemeClr>
              </a:solidFill>
              <a:latin typeface="+mn-lt"/>
            </a:endParaRPr>
          </a:p>
          <a:p>
            <a:pPr algn="ctr"/>
            <a:r>
              <a:rPr lang="en-US" sz="2000" b="1" cap="none" dirty="0">
                <a:solidFill>
                  <a:srgbClr val="212F62"/>
                </a:solidFill>
                <a:latin typeface="+mn-lt"/>
              </a:rPr>
              <a:t>Chapter # Chapter Title</a:t>
            </a:r>
          </a:p>
          <a:p>
            <a:pPr algn="ctr"/>
            <a:r>
              <a:rPr lang="en-US" sz="1600" cap="none" dirty="0">
                <a:solidFill>
                  <a:schemeClr val="tx1"/>
                </a:solidFill>
                <a:latin typeface="+mn-lt"/>
              </a:rPr>
              <a:t>PowerPoint Image Slideshow</a:t>
            </a:r>
          </a:p>
        </p:txBody>
      </p:sp>
      <p:pic>
        <p:nvPicPr>
          <p:cNvPr id="9" name="Picture 8" descr="medium_covers_Page_2.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562758" y="2517424"/>
            <a:ext cx="2010682" cy="2603836"/>
          </a:xfrm>
          <a:prstGeom prst="rect">
            <a:avLst/>
          </a:prstGeom>
          <a:effectLst>
            <a:reflection blurRad="6350" stA="52000" endA="300" endPos="35000" dir="5400000" sy="-100000" algn="bl" rotWithShape="0"/>
          </a:effectLst>
          <a:scene3d>
            <a:camera prst="obliqueTopLeft"/>
            <a:lightRig rig="threePt" dir="t"/>
          </a:scene3d>
        </p:spPr>
      </p:pic>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2.jp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6"/>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152718"/>
            <a:ext cx="5791200" cy="1371600"/>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p:cNvSpPr>
            <a:spLocks noGrp="1"/>
          </p:cNvSpPr>
          <p:nvPr>
            <p:ph type="body" idx="1"/>
          </p:nvPr>
        </p:nvSpPr>
        <p:spPr>
          <a:xfrm>
            <a:off x="457200" y="1752600"/>
            <a:ext cx="7620000" cy="43735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6172201"/>
            <a:ext cx="3429000" cy="304800"/>
          </a:xfrm>
          <a:prstGeom prst="rect">
            <a:avLst/>
          </a:prstGeom>
        </p:spPr>
        <p:txBody>
          <a:bodyPr vert="horz" lIns="91440" tIns="45720" rIns="91440" bIns="0" rtlCol="0" anchor="b"/>
          <a:lstStyle>
            <a:lvl1pPr algn="l">
              <a:defRPr sz="1000">
                <a:solidFill>
                  <a:schemeClr val="tx1"/>
                </a:solidFill>
              </a:defRPr>
            </a:lvl1pPr>
          </a:lstStyle>
          <a:p>
            <a:fld id="{17D0EFEE-2756-4A20-BF2A-63F0A94F99AC}" type="datetime4">
              <a:rPr lang="en-US" smtClean="0"/>
              <a:pPr/>
              <a:t>June 24, 2019</a:t>
            </a:fld>
            <a:endParaRPr lang="en-US" dirty="0"/>
          </a:p>
        </p:txBody>
      </p:sp>
      <p:sp>
        <p:nvSpPr>
          <p:cNvPr id="5" name="Footer Placeholder 4"/>
          <p:cNvSpPr>
            <a:spLocks noGrp="1"/>
          </p:cNvSpPr>
          <p:nvPr>
            <p:ph type="ftr" sz="quarter" idx="3"/>
          </p:nvPr>
        </p:nvSpPr>
        <p:spPr>
          <a:xfrm>
            <a:off x="457200" y="6492875"/>
            <a:ext cx="3429000" cy="283845"/>
          </a:xfrm>
          <a:prstGeom prst="rect">
            <a:avLst/>
          </a:prstGeom>
        </p:spPr>
        <p:txBody>
          <a:bodyPr vert="horz" lIns="91440" tIns="45720" rIns="91440" bIns="45720" rtlCol="0" anchor="t"/>
          <a:lstStyle>
            <a:lvl1pPr algn="l">
              <a:defRPr sz="1000">
                <a:solidFill>
                  <a:schemeClr val="tx1"/>
                </a:solidFill>
              </a:defRPr>
            </a:lvl1pPr>
          </a:lstStyle>
          <a:p>
            <a:endParaRPr lang="en-US" dirty="0"/>
          </a:p>
        </p:txBody>
      </p:sp>
      <p:sp>
        <p:nvSpPr>
          <p:cNvPr id="6" name="Slide Number Placeholder 5"/>
          <p:cNvSpPr>
            <a:spLocks noGrp="1"/>
          </p:cNvSpPr>
          <p:nvPr>
            <p:ph type="sldNum" sz="quarter" idx="4"/>
          </p:nvPr>
        </p:nvSpPr>
        <p:spPr>
          <a:xfrm rot="16200000">
            <a:off x="8044814" y="683895"/>
            <a:ext cx="1315721" cy="365125"/>
          </a:xfrm>
          <a:prstGeom prst="rect">
            <a:avLst/>
          </a:prstGeom>
        </p:spPr>
        <p:txBody>
          <a:bodyPr vert="horz" lIns="91440" tIns="45720" rIns="91440" bIns="45720" rtlCol="0" anchor="ctr"/>
          <a:lstStyle>
            <a:lvl1pPr algn="r">
              <a:defRPr sz="2400" b="1">
                <a:solidFill>
                  <a:srgbClr val="FFFFFF"/>
                </a:solidFill>
              </a:defRPr>
            </a:lvl1pPr>
          </a:lstStyle>
          <a:p>
            <a:fld id="{F38DF745-7D3F-47F4-83A3-874385CFAA69}"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916" r:id="rId1"/>
    <p:sldLayoutId id="2147483914" r:id="rId2"/>
    <p:sldLayoutId id="2147483920" r:id="rId3"/>
    <p:sldLayoutId id="2147483913" r:id="rId4"/>
  </p:sldLayoutIdLst>
  <p:hf sldNum="0" hdr="0" ftr="0" dt="0"/>
  <p:txStyles>
    <p:titleStyle>
      <a:lvl1pPr algn="l" defTabSz="914400" rtl="0" eaLnBrk="1" latinLnBrk="0" hangingPunct="1">
        <a:spcBef>
          <a:spcPct val="0"/>
        </a:spcBef>
        <a:buNone/>
        <a:defRPr sz="2400" kern="1200" cap="all" spc="-60" baseline="0">
          <a:solidFill>
            <a:srgbClr val="6CB255"/>
          </a:solidFill>
          <a:latin typeface="+mj-lt"/>
          <a:ea typeface="+mj-ea"/>
          <a:cs typeface="+mj-cs"/>
        </a:defRPr>
      </a:lvl1pPr>
    </p:titleStyle>
    <p:bodyStyle>
      <a:lvl1pPr marL="0" indent="0" algn="l" defTabSz="914400" rtl="0" eaLnBrk="1" latinLnBrk="0" hangingPunct="1">
        <a:spcBef>
          <a:spcPct val="20000"/>
        </a:spcBef>
        <a:spcAft>
          <a:spcPts val="600"/>
        </a:spcAft>
        <a:buClr>
          <a:srgbClr val="6CB255"/>
        </a:buClr>
        <a:buFont typeface="Arial" pitchFamily="34" charset="0"/>
        <a:buNone/>
        <a:defRPr sz="2000" b="0" kern="1200">
          <a:solidFill>
            <a:schemeClr val="tx1"/>
          </a:solidFill>
          <a:latin typeface="+mn-lt"/>
          <a:ea typeface="+mn-ea"/>
          <a:cs typeface="+mn-cs"/>
        </a:defRPr>
      </a:lvl1pPr>
      <a:lvl2pPr marL="457200" indent="-182880" algn="l" defTabSz="914400" rtl="0" eaLnBrk="1" latinLnBrk="0" hangingPunct="1">
        <a:spcBef>
          <a:spcPct val="20000"/>
        </a:spcBef>
        <a:buClr>
          <a:srgbClr val="6CB255"/>
        </a:buClr>
        <a:buFont typeface="Arial" pitchFamily="34" charset="0"/>
        <a:buChar char="•"/>
        <a:defRPr sz="2000" kern="1200">
          <a:solidFill>
            <a:srgbClr val="000000"/>
          </a:solidFill>
          <a:latin typeface="+mn-lt"/>
          <a:ea typeface="+mn-ea"/>
          <a:cs typeface="+mn-cs"/>
        </a:defRPr>
      </a:lvl2pPr>
      <a:lvl3pPr marL="1143000" indent="-228600" algn="l" defTabSz="914400" rtl="0" eaLnBrk="1" latinLnBrk="0" hangingPunct="1">
        <a:spcBef>
          <a:spcPct val="20000"/>
        </a:spcBef>
        <a:buClr>
          <a:srgbClr val="6CB255"/>
        </a:buClr>
        <a:buFont typeface="Arial" pitchFamily="34" charset="0"/>
        <a:buChar char="•"/>
        <a:defRPr sz="1800" kern="1200">
          <a:solidFill>
            <a:srgbClr val="000000"/>
          </a:solidFill>
          <a:latin typeface="+mn-lt"/>
          <a:ea typeface="+mn-ea"/>
          <a:cs typeface="+mn-cs"/>
        </a:defRPr>
      </a:lvl3pPr>
      <a:lvl4pPr marL="1600200" indent="-228600" algn="l" defTabSz="914400" rtl="0" eaLnBrk="1" latinLnBrk="0" hangingPunct="1">
        <a:spcBef>
          <a:spcPct val="20000"/>
        </a:spcBef>
        <a:buClr>
          <a:srgbClr val="6CB255"/>
        </a:buClr>
        <a:buFont typeface="Arial" pitchFamily="34" charset="0"/>
        <a:buChar char="•"/>
        <a:defRPr sz="1800" kern="1200">
          <a:solidFill>
            <a:srgbClr val="000000"/>
          </a:solidFill>
          <a:latin typeface="+mn-lt"/>
          <a:ea typeface="+mn-ea"/>
          <a:cs typeface="+mn-cs"/>
        </a:defRPr>
      </a:lvl4pPr>
      <a:lvl5pPr marL="2057400" indent="-228600" algn="l" defTabSz="914400" rtl="0" eaLnBrk="1" latinLnBrk="0" hangingPunct="1">
        <a:spcBef>
          <a:spcPct val="20000"/>
        </a:spcBef>
        <a:buClr>
          <a:srgbClr val="6CB255"/>
        </a:buClr>
        <a:buFont typeface="Arial" pitchFamily="34" charset="0"/>
        <a:buChar char="•"/>
        <a:defRPr sz="1800" kern="1200" baseline="0">
          <a:solidFill>
            <a:srgbClr val="000000"/>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5.jpeg"/><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6.jpeg"/><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7.jpeg"/><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8.jpg"/><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9.jpeg"/><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0.jpg"/><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1.jpg"/><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1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3.jpg"/><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24.jpeg"/><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25.jpg"/><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2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27.jp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28.jpe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29.jpeg"/><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2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45.png"/><Relationship Id="rId1" Type="http://schemas.openxmlformats.org/officeDocument/2006/relationships/slideLayout" Target="../slideLayouts/slideLayout2.xml"/><Relationship Id="rId4" Type="http://schemas.openxmlformats.org/officeDocument/2006/relationships/image" Target="../media/image30.jpg"/></Relationships>
</file>

<file path=ppt/slides/_rels/slide2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33.jpe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8.jpe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35.jpeg"/><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3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37.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38.jpeg"/><Relationship Id="rId1" Type="http://schemas.openxmlformats.org/officeDocument/2006/relationships/slideLayout" Target="../slideLayouts/slideLayout1.xml"/><Relationship Id="rId4" Type="http://schemas.openxmlformats.org/officeDocument/2006/relationships/image" Target="../media/image7.jpeg"/></Relationships>
</file>

<file path=ppt/slides/_rels/slide3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39.jpg"/><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3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40.jpg"/><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3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41.jpg"/><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3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42.jpg"/><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3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9.jpeg"/><Relationship Id="rId1" Type="http://schemas.openxmlformats.org/officeDocument/2006/relationships/slideLayout" Target="../slideLayouts/slideLayout1.xml"/><Relationship Id="rId4" Type="http://schemas.openxmlformats.org/officeDocument/2006/relationships/image" Target="../media/image7.jpeg"/></Relationships>
</file>

<file path=ppt/slides/_rels/slide4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45.jpg"/><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4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46.jp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47.jpg"/><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4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48.jpeg"/><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4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49.jpeg"/><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4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1.jpg"/><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4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52.jp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53.jpg"/><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4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5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55.jpg"/><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5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56.jp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57.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58.jpe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59.jpeg"/><Relationship Id="rId1" Type="http://schemas.openxmlformats.org/officeDocument/2006/relationships/slideLayout" Target="../slideLayouts/slideLayout1.xml"/><Relationship Id="rId4" Type="http://schemas.openxmlformats.org/officeDocument/2006/relationships/image" Target="../media/image7.jpeg"/></Relationships>
</file>

<file path=ppt/slides/_rels/slide55.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61.jpeg"/><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57.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62.jpeg"/><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5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3.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64.jpeg"/><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60.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65.jpeg"/><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6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66.jpeg"/><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6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67.jpg"/><Relationship Id="rId1" Type="http://schemas.openxmlformats.org/officeDocument/2006/relationships/slideLayout" Target="../slideLayouts/slideLayout1.xml"/><Relationship Id="rId4" Type="http://schemas.openxmlformats.org/officeDocument/2006/relationships/image" Target="../media/image7.jpeg"/></Relationships>
</file>

<file path=ppt/slides/_rels/slide6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104.png"/><Relationship Id="rId1" Type="http://schemas.openxmlformats.org/officeDocument/2006/relationships/slideLayout" Target="../slideLayouts/slideLayout2.xml"/><Relationship Id="rId4" Type="http://schemas.openxmlformats.org/officeDocument/2006/relationships/image" Target="../media/image68.jpeg"/></Relationships>
</file>

<file path=ppt/slides/_rels/slide6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69.jpeg"/><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6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70.jpeg"/><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6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71.jpg"/><Relationship Id="rId1" Type="http://schemas.openxmlformats.org/officeDocument/2006/relationships/slideLayout" Target="../slideLayouts/slideLayout1.xml"/><Relationship Id="rId4" Type="http://schemas.openxmlformats.org/officeDocument/2006/relationships/image" Target="../media/image7.jpeg"/></Relationships>
</file>

<file path=ppt/slides/_rels/slide6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72.jpg"/><Relationship Id="rId1" Type="http://schemas.openxmlformats.org/officeDocument/2006/relationships/slideLayout" Target="../slideLayouts/slideLayout1.xml"/><Relationship Id="rId4" Type="http://schemas.openxmlformats.org/officeDocument/2006/relationships/image" Target="../media/image7.jpeg"/></Relationships>
</file>

<file path=ppt/slides/_rels/slide68.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74.jp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2.jpeg"/></Relationships>
</file>

<file path=ppt/slides/_rels/slide7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116.png"/><Relationship Id="rId1" Type="http://schemas.openxmlformats.org/officeDocument/2006/relationships/slideLayout" Target="../slideLayouts/slideLayout2.xml"/><Relationship Id="rId4" Type="http://schemas.openxmlformats.org/officeDocument/2006/relationships/image" Target="../media/image75.jpg"/></Relationships>
</file>

<file path=ppt/slides/_rels/slide7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118.png"/><Relationship Id="rId1" Type="http://schemas.openxmlformats.org/officeDocument/2006/relationships/slideLayout" Target="../slideLayouts/slideLayout2.xml"/><Relationship Id="rId4" Type="http://schemas.openxmlformats.org/officeDocument/2006/relationships/image" Target="../media/image76.jpg"/></Relationships>
</file>

<file path=ppt/slides/_rels/slide72.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77.jpg"/><Relationship Id="rId1" Type="http://schemas.openxmlformats.org/officeDocument/2006/relationships/slideLayout" Target="../slideLayouts/slideLayout1.xml"/><Relationship Id="rId4" Type="http://schemas.openxmlformats.org/officeDocument/2006/relationships/image" Target="../media/image7.jpeg"/></Relationships>
</file>

<file path=ppt/slides/_rels/slide7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95.png"/><Relationship Id="rId1" Type="http://schemas.openxmlformats.org/officeDocument/2006/relationships/slideLayout" Target="../slideLayouts/slideLayout2.xml"/><Relationship Id="rId4" Type="http://schemas.openxmlformats.org/officeDocument/2006/relationships/image" Target="../media/image78.jpg"/></Relationships>
</file>

<file path=ppt/slides/_rels/slide7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79.jp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80.jpg"/><Relationship Id="rId1" Type="http://schemas.openxmlformats.org/officeDocument/2006/relationships/slideLayout" Target="../slideLayouts/slideLayout1.xml"/><Relationship Id="rId4" Type="http://schemas.openxmlformats.org/officeDocument/2006/relationships/image" Target="../media/image7.jpeg"/></Relationships>
</file>

<file path=ppt/slides/_rels/slide7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127.png"/><Relationship Id="rId1" Type="http://schemas.openxmlformats.org/officeDocument/2006/relationships/slideLayout" Target="../slideLayouts/slideLayout2.xml"/><Relationship Id="rId4" Type="http://schemas.openxmlformats.org/officeDocument/2006/relationships/image" Target="../media/image81.jpeg"/></Relationships>
</file>

<file path=ppt/slides/_rels/slide77.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82.jpg"/><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7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83.jpe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84.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3.jpeg"/><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8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85.jpe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86.jpg"/><Relationship Id="rId1" Type="http://schemas.openxmlformats.org/officeDocument/2006/relationships/slideLayout" Target="../slideLayouts/slideLayout1.xml"/><Relationship Id="rId4" Type="http://schemas.openxmlformats.org/officeDocument/2006/relationships/image" Target="../media/image7.jpeg"/></Relationships>
</file>

<file path=ppt/slides/_rels/slide82.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87.jpeg"/><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8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88.jpe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89.jp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90.jpeg"/><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86.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91.jpg"/><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87.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93.jpe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94.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4.jpeg"/><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90.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95.jpeg"/><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9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96.jpe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97.jpg"/><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93.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98.jpg"/><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9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99.jpe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00.jpg"/><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9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101.jp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02.jpeg"/><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9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103.jpe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p:cNvSpPr txBox="1">
            <a:spLocks/>
          </p:cNvSpPr>
          <p:nvPr/>
        </p:nvSpPr>
        <p:spPr>
          <a:xfrm>
            <a:off x="0" y="789677"/>
            <a:ext cx="9144000" cy="709154"/>
          </a:xfrm>
          <a:prstGeom prst="rect">
            <a:avLst/>
          </a:prstGeom>
        </p:spPr>
        <p:txBody>
          <a:bodyPr/>
          <a:lstStyle>
            <a:lvl1pPr algn="l" defTabSz="914400" rtl="0" eaLnBrk="1" latinLnBrk="0" hangingPunct="1">
              <a:spcBef>
                <a:spcPct val="0"/>
              </a:spcBef>
              <a:buNone/>
              <a:defRPr sz="3600" kern="1200" cap="all" spc="-60" baseline="0">
                <a:solidFill>
                  <a:srgbClr val="6CB255"/>
                </a:solidFill>
                <a:latin typeface="+mj-lt"/>
                <a:ea typeface="+mj-ea"/>
                <a:cs typeface="+mj-cs"/>
              </a:defRPr>
            </a:lvl1pPr>
          </a:lstStyle>
          <a:p>
            <a:pPr algn="ctr"/>
            <a:r>
              <a:rPr lang="en-US" dirty="0"/>
              <a:t>CALCULUS </a:t>
            </a:r>
            <a:r>
              <a:rPr lang="en-US" dirty="0" err="1">
                <a:latin typeface="+mn-lt"/>
              </a:rPr>
              <a:t>VolUME</a:t>
            </a:r>
            <a:r>
              <a:rPr lang="en-US" dirty="0">
                <a:latin typeface="+mn-lt"/>
              </a:rPr>
              <a:t> 3</a:t>
            </a:r>
          </a:p>
          <a:p>
            <a:pPr algn="ctr"/>
            <a:endParaRPr lang="en-US" sz="1800" cap="none" dirty="0">
              <a:solidFill>
                <a:schemeClr val="accent3">
                  <a:lumMod val="20000"/>
                  <a:lumOff val="80000"/>
                </a:schemeClr>
              </a:solidFill>
              <a:latin typeface="+mn-lt"/>
            </a:endParaRPr>
          </a:p>
          <a:p>
            <a:pPr algn="ctr"/>
            <a:r>
              <a:rPr lang="en-US" sz="2000" b="1" cap="none" dirty="0">
                <a:solidFill>
                  <a:srgbClr val="212F62"/>
                </a:solidFill>
                <a:latin typeface="+mn-lt"/>
              </a:rPr>
              <a:t>Chapter 6 VECTOR CALCULUS</a:t>
            </a:r>
          </a:p>
          <a:p>
            <a:pPr algn="ctr"/>
            <a:r>
              <a:rPr lang="en-US" sz="1600" cap="none" dirty="0">
                <a:solidFill>
                  <a:schemeClr val="tx1"/>
                </a:solidFill>
                <a:latin typeface="+mn-lt"/>
              </a:rPr>
              <a:t>PowerPoint Image Slideshow</a:t>
            </a:r>
          </a:p>
        </p:txBody>
      </p:sp>
      <p:pic>
        <p:nvPicPr>
          <p:cNvPr id="3" name="Picture 2"/>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7263760" y="5533644"/>
            <a:ext cx="1507108" cy="1024363"/>
          </a:xfrm>
          <a:prstGeom prst="rect">
            <a:avLst/>
          </a:prstGeom>
        </p:spPr>
      </p:pic>
      <p:pic>
        <p:nvPicPr>
          <p:cNvPr id="4" name="Picture 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3562758" y="2518312"/>
            <a:ext cx="2010682" cy="2602059"/>
          </a:xfrm>
          <a:prstGeom prst="rect">
            <a:avLst/>
          </a:prstGeom>
          <a:effectLst>
            <a:reflection blurRad="6350" stA="52000" endA="300" endPos="35000" dir="5400000" sy="-100000" algn="bl" rotWithShape="0"/>
          </a:effectLst>
          <a:scene3d>
            <a:camera prst="obliqueTopLeft"/>
            <a:lightRig rig="threePt" dir="t"/>
          </a:scene3d>
        </p:spPr>
      </p:pic>
    </p:spTree>
    <p:extLst>
      <p:ext uri="{BB962C8B-B14F-4D97-AF65-F5344CB8AC3E}">
        <p14:creationId xmlns:p14="http://schemas.microsoft.com/office/powerpoint/2010/main" val="13224431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Figure 6.9</a:t>
            </a:r>
          </a:p>
        </p:txBody>
      </p:sp>
      <p:pic>
        <p:nvPicPr>
          <p:cNvPr id="2" name="Picture Placeholder 1" descr="A visual representation of the given gradient vector field in two dimensions. The arrows point up above the x axis and down below the x axis, and they point left on the left side of the y axis and to the right on the right side of the y axis. The further the arrows are from zero, the more vertical they are, and the closer the arrows are to zero, the more horizontal they are."/>
          <p:cNvPicPr>
            <a:picLocks noGrp="1" noChangeAspect="1"/>
          </p:cNvPicPr>
          <p:nvPr>
            <p:ph type="pic" sz="quarter" idx="13"/>
          </p:nvPr>
        </p:nvPicPr>
        <p:blipFill>
          <a:blip r:embed="rId2" cstate="email">
            <a:extLst>
              <a:ext uri="{28A0092B-C50C-407E-A947-70E740481C1C}">
                <a14:useLocalDpi xmlns:a14="http://schemas.microsoft.com/office/drawing/2010/main" val="0"/>
              </a:ext>
            </a:extLst>
          </a:blip>
          <a:srcRect l="-18211" r="-18211"/>
          <a:stretch>
            <a:fillRect/>
          </a:stretch>
        </p:blipFill>
        <p:spPr/>
      </p:pic>
      <mc:AlternateContent xmlns:mc="http://schemas.openxmlformats.org/markup-compatibility/2006" xmlns:a14="http://schemas.microsoft.com/office/drawing/2010/main">
        <mc:Choice Requires="a14">
          <p:sp>
            <p:nvSpPr>
              <p:cNvPr id="7" name="Text Placeholder 6"/>
              <p:cNvSpPr>
                <a:spLocks noGrp="1"/>
              </p:cNvSpPr>
              <p:nvPr>
                <p:ph type="body" sz="quarter" idx="14"/>
              </p:nvPr>
            </p:nvSpPr>
            <p:spPr/>
            <p:txBody>
              <a:bodyPr>
                <a:normAutofit/>
              </a:bodyPr>
              <a:lstStyle/>
              <a:p>
                <a:r>
                  <a:rPr lang="en-US" sz="1600" dirty="0"/>
                  <a:t>The gradient vector field is </a:t>
                </a:r>
                <a14:m>
                  <m:oMath xmlns:m="http://schemas.openxmlformats.org/officeDocument/2006/math">
                    <m:r>
                      <a:rPr lang="en-US" sz="1600" i="1" dirty="0" smtClean="0">
                        <a:latin typeface="Cambria Math"/>
                        <a:ea typeface="Cambria Math"/>
                      </a:rPr>
                      <m:t>𝛻</m:t>
                    </m:r>
                    <m:r>
                      <a:rPr lang="en-US" sz="1600" i="1" dirty="0">
                        <a:latin typeface="Cambria Math"/>
                      </a:rPr>
                      <m:t>𝑓</m:t>
                    </m:r>
                  </m:oMath>
                </a14:m>
                <a:r>
                  <a:rPr lang="en-US" sz="1600" dirty="0"/>
                  <a:t>,</a:t>
                </a:r>
                <a:r>
                  <a:rPr lang="en-US" sz="1600" b="1" dirty="0"/>
                  <a:t> </a:t>
                </a:r>
                <a:r>
                  <a:rPr lang="en-US" sz="1600" dirty="0"/>
                  <a:t>where </a:t>
                </a:r>
                <a14:m>
                  <m:oMath xmlns:m="http://schemas.openxmlformats.org/officeDocument/2006/math">
                    <m:r>
                      <a:rPr lang="en-US" sz="1600" i="1" dirty="0" smtClean="0">
                        <a:latin typeface="Cambria Math"/>
                      </a:rPr>
                      <m:t>𝑓</m:t>
                    </m:r>
                    <m:r>
                      <a:rPr lang="en-US" sz="1600" i="1" dirty="0" smtClean="0">
                        <a:latin typeface="Cambria Math"/>
                      </a:rPr>
                      <m:t>(</m:t>
                    </m:r>
                    <m:r>
                      <a:rPr lang="en-US" sz="1600" i="1" dirty="0" smtClean="0">
                        <a:latin typeface="Cambria Math"/>
                      </a:rPr>
                      <m:t>𝑥</m:t>
                    </m:r>
                    <m:r>
                      <a:rPr lang="en-US" sz="1600" i="1" dirty="0">
                        <a:latin typeface="Cambria Math"/>
                      </a:rPr>
                      <m:t>, </m:t>
                    </m:r>
                    <m:r>
                      <a:rPr lang="en-US" sz="1600" i="1" dirty="0">
                        <a:latin typeface="Cambria Math"/>
                      </a:rPr>
                      <m:t>𝑦</m:t>
                    </m:r>
                    <m:r>
                      <a:rPr lang="en-US" sz="1600" i="1" dirty="0" smtClean="0">
                        <a:latin typeface="Cambria Math"/>
                      </a:rPr>
                      <m:t>)=</m:t>
                    </m:r>
                    <m:sSup>
                      <m:sSupPr>
                        <m:ctrlPr>
                          <a:rPr lang="en-US" sz="1600" i="1" dirty="0" smtClean="0">
                            <a:latin typeface="Cambria Math" panose="02040503050406030204" pitchFamily="18" charset="0"/>
                          </a:rPr>
                        </m:ctrlPr>
                      </m:sSupPr>
                      <m:e>
                        <m:r>
                          <a:rPr lang="en-US" sz="1600" b="0" i="1" dirty="0" smtClean="0">
                            <a:latin typeface="Cambria Math"/>
                          </a:rPr>
                          <m:t>𝑥</m:t>
                        </m:r>
                      </m:e>
                      <m:sup>
                        <m:r>
                          <a:rPr lang="en-US" sz="1600" b="0" i="1" dirty="0" smtClean="0">
                            <a:latin typeface="Cambria Math"/>
                          </a:rPr>
                          <m:t>2</m:t>
                        </m:r>
                      </m:sup>
                    </m:sSup>
                    <m:sSup>
                      <m:sSupPr>
                        <m:ctrlPr>
                          <a:rPr lang="en-US" sz="1600" i="1" dirty="0">
                            <a:latin typeface="Cambria Math" panose="02040503050406030204" pitchFamily="18" charset="0"/>
                          </a:rPr>
                        </m:ctrlPr>
                      </m:sSupPr>
                      <m:e>
                        <m:r>
                          <a:rPr lang="en-US" sz="1600" b="0" i="1" dirty="0" smtClean="0">
                            <a:latin typeface="Cambria Math"/>
                          </a:rPr>
                          <m:t>𝑦</m:t>
                        </m:r>
                      </m:e>
                      <m:sup>
                        <m:r>
                          <a:rPr lang="en-US" sz="1600" i="1" dirty="0">
                            <a:latin typeface="Cambria Math"/>
                          </a:rPr>
                          <m:t>2</m:t>
                        </m:r>
                      </m:sup>
                    </m:sSup>
                  </m:oMath>
                </a14:m>
                <a:r>
                  <a:rPr lang="en-US" sz="1600" dirty="0"/>
                  <a:t>.</a:t>
                </a:r>
              </a:p>
            </p:txBody>
          </p:sp>
        </mc:Choice>
        <mc:Fallback xmlns="">
          <p:sp>
            <p:nvSpPr>
              <p:cNvPr id="7" name="Text Placeholder 6"/>
              <p:cNvSpPr>
                <a:spLocks noGrp="1" noRot="1" noChangeAspect="1" noMove="1" noResize="1" noEditPoints="1" noAdjustHandles="1" noChangeArrowheads="1" noChangeShapeType="1" noTextEdit="1"/>
              </p:cNvSpPr>
              <p:nvPr>
                <p:ph type="body" sz="quarter" idx="14"/>
              </p:nvPr>
            </p:nvSpPr>
            <p:spPr>
              <a:blipFill rotWithShape="1">
                <a:blip r:embed="rId3"/>
                <a:stretch>
                  <a:fillRect l="-378" t="-1571"/>
                </a:stretch>
              </a:blipFill>
            </p:spPr>
            <p:txBody>
              <a:bodyPr/>
              <a:lstStyle/>
              <a:p>
                <a:r>
                  <a:rPr lang="en-US">
                    <a:noFill/>
                  </a:rPr>
                  <a:t> </a:t>
                </a:r>
              </a:p>
            </p:txBody>
          </p:sp>
        </mc:Fallback>
      </mc:AlternateContent>
      <p:pic>
        <p:nvPicPr>
          <p:cNvPr id="8" name="Picture 7"/>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7772687" y="259755"/>
            <a:ext cx="1051733" cy="714850"/>
          </a:xfrm>
          <a:prstGeom prst="rect">
            <a:avLst/>
          </a:prstGeom>
        </p:spPr>
      </p:pic>
    </p:spTree>
    <p:extLst>
      <p:ext uri="{BB962C8B-B14F-4D97-AF65-F5344CB8AC3E}">
        <p14:creationId xmlns:p14="http://schemas.microsoft.com/office/powerpoint/2010/main" val="32202510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Figure 6.10</a:t>
            </a:r>
          </a:p>
        </p:txBody>
      </p:sp>
      <p:pic>
        <p:nvPicPr>
          <p:cNvPr id="2" name="Picture Placeholder 1" descr="A visual representation of the given gradient field. The arrows are flatter the closer they are to the x axis and more vertical the further they are from the x axis. The arrows point left to the left of the y axis, and they point to the right to the right of the y axis. They point up above the x axis and down below the x axis. Severl level curves are drawn, each asymptotically approaching the axes. As the level curves get closer together, the magnitude of the gradient vectors increases."/>
          <p:cNvPicPr>
            <a:picLocks noGrp="1" noChangeAspect="1"/>
          </p:cNvPicPr>
          <p:nvPr>
            <p:ph type="pic" sz="quarter" idx="13"/>
          </p:nvPr>
        </p:nvPicPr>
        <p:blipFill>
          <a:blip r:embed="rId2" cstate="email">
            <a:extLst>
              <a:ext uri="{28A0092B-C50C-407E-A947-70E740481C1C}">
                <a14:useLocalDpi xmlns:a14="http://schemas.microsoft.com/office/drawing/2010/main" val="0"/>
              </a:ext>
            </a:extLst>
          </a:blip>
          <a:srcRect l="-18211" r="-18211"/>
          <a:stretch>
            <a:fillRect/>
          </a:stretch>
        </p:blipFill>
        <p:spPr/>
      </p:pic>
      <mc:AlternateContent xmlns:mc="http://schemas.openxmlformats.org/markup-compatibility/2006" xmlns:a14="http://schemas.microsoft.com/office/drawing/2010/main">
        <mc:Choice Requires="a14">
          <p:sp>
            <p:nvSpPr>
              <p:cNvPr id="7" name="Text Placeholder 6"/>
              <p:cNvSpPr>
                <a:spLocks noGrp="1"/>
              </p:cNvSpPr>
              <p:nvPr>
                <p:ph type="body" sz="quarter" idx="14"/>
              </p:nvPr>
            </p:nvSpPr>
            <p:spPr/>
            <p:txBody>
              <a:bodyPr>
                <a:normAutofit/>
              </a:bodyPr>
              <a:lstStyle/>
              <a:p>
                <a:r>
                  <a:rPr lang="en-US" sz="1600" dirty="0"/>
                  <a:t>The gradient field of </a:t>
                </a:r>
                <a14:m>
                  <m:oMath xmlns:m="http://schemas.openxmlformats.org/officeDocument/2006/math">
                    <m:r>
                      <a:rPr lang="en-US" sz="1600" i="1" dirty="0">
                        <a:latin typeface="Cambria Math"/>
                      </a:rPr>
                      <m:t>𝑓</m:t>
                    </m:r>
                    <m:r>
                      <a:rPr lang="en-US" sz="1600" i="1" dirty="0">
                        <a:latin typeface="Cambria Math"/>
                      </a:rPr>
                      <m:t>(</m:t>
                    </m:r>
                    <m:r>
                      <a:rPr lang="en-US" sz="1600" i="1" dirty="0">
                        <a:latin typeface="Cambria Math"/>
                      </a:rPr>
                      <m:t>𝑥</m:t>
                    </m:r>
                    <m:r>
                      <a:rPr lang="en-US" sz="1600" i="1" dirty="0">
                        <a:latin typeface="Cambria Math"/>
                      </a:rPr>
                      <m:t>, </m:t>
                    </m:r>
                    <m:r>
                      <a:rPr lang="en-US" sz="1600" i="1" dirty="0">
                        <a:latin typeface="Cambria Math"/>
                      </a:rPr>
                      <m:t>𝑦</m:t>
                    </m:r>
                    <m:r>
                      <a:rPr lang="en-US" sz="1600" i="1" dirty="0">
                        <a:latin typeface="Cambria Math"/>
                      </a:rPr>
                      <m:t>)=</m:t>
                    </m:r>
                    <m:sSup>
                      <m:sSupPr>
                        <m:ctrlPr>
                          <a:rPr lang="en-US" sz="1600" i="1" dirty="0">
                            <a:latin typeface="Cambria Math" panose="02040503050406030204" pitchFamily="18" charset="0"/>
                          </a:rPr>
                        </m:ctrlPr>
                      </m:sSupPr>
                      <m:e>
                        <m:r>
                          <a:rPr lang="en-US" sz="1600" i="1" dirty="0">
                            <a:latin typeface="Cambria Math"/>
                          </a:rPr>
                          <m:t>𝑥</m:t>
                        </m:r>
                      </m:e>
                      <m:sup>
                        <m:r>
                          <a:rPr lang="en-US" sz="1600" i="1" dirty="0">
                            <a:latin typeface="Cambria Math"/>
                          </a:rPr>
                          <m:t>2</m:t>
                        </m:r>
                      </m:sup>
                    </m:sSup>
                    <m:sSup>
                      <m:sSupPr>
                        <m:ctrlPr>
                          <a:rPr lang="en-US" sz="1600" i="1" dirty="0">
                            <a:latin typeface="Cambria Math" panose="02040503050406030204" pitchFamily="18" charset="0"/>
                          </a:rPr>
                        </m:ctrlPr>
                      </m:sSupPr>
                      <m:e>
                        <m:r>
                          <a:rPr lang="en-US" sz="1600" i="1" dirty="0">
                            <a:latin typeface="Cambria Math"/>
                          </a:rPr>
                          <m:t>𝑦</m:t>
                        </m:r>
                      </m:e>
                      <m:sup>
                        <m:r>
                          <a:rPr lang="en-US" sz="1600" i="1" dirty="0">
                            <a:latin typeface="Cambria Math"/>
                          </a:rPr>
                          <m:t>2</m:t>
                        </m:r>
                      </m:sup>
                    </m:sSup>
                  </m:oMath>
                </a14:m>
                <a:r>
                  <a:rPr lang="en-US" sz="1600" dirty="0"/>
                  <a:t> and several level curves of </a:t>
                </a:r>
                <a14:m>
                  <m:oMath xmlns:m="http://schemas.openxmlformats.org/officeDocument/2006/math">
                    <m:r>
                      <a:rPr lang="en-US" sz="1600" i="1" dirty="0" smtClean="0">
                        <a:latin typeface="Cambria Math"/>
                      </a:rPr>
                      <m:t>𝑓</m:t>
                    </m:r>
                  </m:oMath>
                </a14:m>
                <a:r>
                  <a:rPr lang="en-US" sz="1600" dirty="0"/>
                  <a:t>.</a:t>
                </a:r>
                <a:r>
                  <a:rPr lang="en-US" sz="1600" b="1" dirty="0"/>
                  <a:t> </a:t>
                </a:r>
                <a:r>
                  <a:rPr lang="en-US" sz="1600" dirty="0"/>
                  <a:t>Notice that as the level curves get closer together, the magnitude of the gradient vectors increases.</a:t>
                </a:r>
              </a:p>
            </p:txBody>
          </p:sp>
        </mc:Choice>
        <mc:Fallback xmlns="">
          <p:sp>
            <p:nvSpPr>
              <p:cNvPr id="7" name="Text Placeholder 6"/>
              <p:cNvSpPr>
                <a:spLocks noGrp="1" noRot="1" noChangeAspect="1" noMove="1" noResize="1" noEditPoints="1" noAdjustHandles="1" noChangeArrowheads="1" noChangeShapeType="1" noTextEdit="1"/>
              </p:cNvSpPr>
              <p:nvPr>
                <p:ph type="body" sz="quarter" idx="14"/>
              </p:nvPr>
            </p:nvSpPr>
            <p:spPr>
              <a:blipFill rotWithShape="1">
                <a:blip r:embed="rId3"/>
                <a:stretch>
                  <a:fillRect l="-378" t="-1571"/>
                </a:stretch>
              </a:blipFill>
            </p:spPr>
            <p:txBody>
              <a:bodyPr/>
              <a:lstStyle/>
              <a:p>
                <a:r>
                  <a:rPr lang="en-US">
                    <a:noFill/>
                  </a:rPr>
                  <a:t> </a:t>
                </a:r>
              </a:p>
            </p:txBody>
          </p:sp>
        </mc:Fallback>
      </mc:AlternateContent>
      <p:pic>
        <p:nvPicPr>
          <p:cNvPr id="8" name="Picture 7"/>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7772687" y="259755"/>
            <a:ext cx="1051733" cy="714850"/>
          </a:xfrm>
          <a:prstGeom prst="rect">
            <a:avLst/>
          </a:prstGeom>
        </p:spPr>
      </p:pic>
    </p:spTree>
    <p:extLst>
      <p:ext uri="{BB962C8B-B14F-4D97-AF65-F5344CB8AC3E}">
        <p14:creationId xmlns:p14="http://schemas.microsoft.com/office/powerpoint/2010/main" val="19560002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Figure 6.11</a:t>
            </a:r>
          </a:p>
        </p:txBody>
      </p:sp>
      <p:pic>
        <p:nvPicPr>
          <p:cNvPr id="2" name="Picture Placeholder 1" descr="A visual representation of the given directional field in two dimensions. The arrows in quadrant 1point to the right. Closer to the y axis, they point down, but they quickly cuve and soon point up at at roughly 90-degree angle. The closer the arrows are to the x axis, the more vertical they are. Quadrant 2 is a reflection of quadrant 1. In quadrant 3, the arrows are more vertical the closer they are to the x and y axes. They point up and to the right. The further they are from the axes, the closer the arrows are to a 90-degree angle. Quadrant 4 is a reflection of quadrant 3."/>
          <p:cNvPicPr>
            <a:picLocks noGrp="1" noChangeAspect="1"/>
          </p:cNvPicPr>
          <p:nvPr>
            <p:ph type="pic" sz="quarter" idx="13"/>
          </p:nvPr>
        </p:nvPicPr>
        <p:blipFill>
          <a:blip r:embed="rId2" cstate="email">
            <a:extLst>
              <a:ext uri="{28A0092B-C50C-407E-A947-70E740481C1C}">
                <a14:useLocalDpi xmlns:a14="http://schemas.microsoft.com/office/drawing/2010/main" val="0"/>
              </a:ext>
            </a:extLst>
          </a:blip>
          <a:srcRect l="-29840" r="-29840"/>
          <a:stretch>
            <a:fillRect/>
          </a:stretch>
        </p:blipFill>
        <p:spPr/>
      </p:pic>
      <mc:AlternateContent xmlns:mc="http://schemas.openxmlformats.org/markup-compatibility/2006" xmlns:a14="http://schemas.microsoft.com/office/drawing/2010/main">
        <mc:Choice Requires="a14">
          <p:sp>
            <p:nvSpPr>
              <p:cNvPr id="7" name="Text Placeholder 6"/>
              <p:cNvSpPr>
                <a:spLocks noGrp="1"/>
              </p:cNvSpPr>
              <p:nvPr>
                <p:ph type="body" sz="quarter" idx="14"/>
              </p:nvPr>
            </p:nvSpPr>
            <p:spPr/>
            <p:txBody>
              <a:bodyPr>
                <a:normAutofit/>
              </a:bodyPr>
              <a:lstStyle/>
              <a:p>
                <a:r>
                  <a:rPr lang="en-US" sz="1600" dirty="0"/>
                  <a:t>Velocity field </a:t>
                </a:r>
                <a14:m>
                  <m:oMath xmlns:m="http://schemas.openxmlformats.org/officeDocument/2006/math">
                    <m:r>
                      <a:rPr lang="en-US" sz="1600" b="1" i="0" dirty="0" smtClean="0">
                        <a:latin typeface="Cambria Math"/>
                      </a:rPr>
                      <m:t>𝐯</m:t>
                    </m:r>
                    <m:r>
                      <a:rPr lang="en-US" sz="1600" i="1" dirty="0" smtClean="0">
                        <a:latin typeface="Cambria Math"/>
                      </a:rPr>
                      <m:t>(</m:t>
                    </m:r>
                    <m:r>
                      <a:rPr lang="en-US" sz="1600" i="1" dirty="0" smtClean="0">
                        <a:latin typeface="Cambria Math"/>
                      </a:rPr>
                      <m:t>𝑥</m:t>
                    </m:r>
                    <m:r>
                      <a:rPr lang="en-US" sz="1600" b="0" i="1" dirty="0" smtClean="0">
                        <a:latin typeface="Cambria Math"/>
                      </a:rPr>
                      <m:t>, </m:t>
                    </m:r>
                    <m:r>
                      <a:rPr lang="en-US" sz="1600" i="1" dirty="0" smtClean="0">
                        <a:latin typeface="Cambria Math"/>
                      </a:rPr>
                      <m:t>𝑦</m:t>
                    </m:r>
                    <m:r>
                      <a:rPr lang="en-US" sz="1600" i="1" dirty="0" smtClean="0">
                        <a:latin typeface="Cambria Math"/>
                      </a:rPr>
                      <m:t>)</m:t>
                    </m:r>
                  </m:oMath>
                </a14:m>
                <a:r>
                  <a:rPr lang="en-US" sz="1600" dirty="0"/>
                  <a:t> has a potential function and is a conservative field.</a:t>
                </a:r>
              </a:p>
            </p:txBody>
          </p:sp>
        </mc:Choice>
        <mc:Fallback xmlns="">
          <p:sp>
            <p:nvSpPr>
              <p:cNvPr id="7" name="Text Placeholder 6"/>
              <p:cNvSpPr>
                <a:spLocks noGrp="1" noRot="1" noChangeAspect="1" noMove="1" noResize="1" noEditPoints="1" noAdjustHandles="1" noChangeArrowheads="1" noChangeShapeType="1" noTextEdit="1"/>
              </p:cNvSpPr>
              <p:nvPr>
                <p:ph type="body" sz="quarter" idx="14"/>
              </p:nvPr>
            </p:nvSpPr>
            <p:spPr>
              <a:blipFill rotWithShape="1">
                <a:blip r:embed="rId3"/>
                <a:stretch>
                  <a:fillRect l="-378" t="-1571"/>
                </a:stretch>
              </a:blipFill>
            </p:spPr>
            <p:txBody>
              <a:bodyPr/>
              <a:lstStyle/>
              <a:p>
                <a:r>
                  <a:rPr lang="en-US">
                    <a:noFill/>
                  </a:rPr>
                  <a:t> </a:t>
                </a:r>
              </a:p>
            </p:txBody>
          </p:sp>
        </mc:Fallback>
      </mc:AlternateContent>
      <p:pic>
        <p:nvPicPr>
          <p:cNvPr id="8" name="Picture 7"/>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7772687" y="259755"/>
            <a:ext cx="1051733" cy="714850"/>
          </a:xfrm>
          <a:prstGeom prst="rect">
            <a:avLst/>
          </a:prstGeom>
        </p:spPr>
      </p:pic>
    </p:spTree>
    <p:extLst>
      <p:ext uri="{BB962C8B-B14F-4D97-AF65-F5344CB8AC3E}">
        <p14:creationId xmlns:p14="http://schemas.microsoft.com/office/powerpoint/2010/main" val="13393496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Figure 6.12</a:t>
            </a:r>
          </a:p>
        </p:txBody>
      </p:sp>
      <p:pic>
        <p:nvPicPr>
          <p:cNvPr id="2" name="Picture Placeholder 1" descr="A diagram of a curve in quadrant one. Several points and segments are labeled. Starting at the left, the first points are P_0 and P_1. The segment between them is labeled delta S_1. The next points are P_i-1, P_i, and P_i+1. The segments connecting them are delta S_i and delta S_j+1. Point P_i starred and point P_i+1 starred are located on each segment, respectively. The last two points are P_n-1 and P_n, connected by segment S_n."/>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17883" r="-17883"/>
          <a:stretch>
            <a:fillRect/>
          </a:stretch>
        </p:blipFill>
        <p:spPr/>
      </p:pic>
      <mc:AlternateContent xmlns:mc="http://schemas.openxmlformats.org/markup-compatibility/2006" xmlns:a14="http://schemas.microsoft.com/office/drawing/2010/main">
        <mc:Choice Requires="a14">
          <p:sp>
            <p:nvSpPr>
              <p:cNvPr id="7" name="Text Placeholder 6"/>
              <p:cNvSpPr>
                <a:spLocks noGrp="1"/>
              </p:cNvSpPr>
              <p:nvPr>
                <p:ph type="body" sz="quarter" idx="14"/>
              </p:nvPr>
            </p:nvSpPr>
            <p:spPr/>
            <p:txBody>
              <a:bodyPr>
                <a:normAutofit/>
              </a:bodyPr>
              <a:lstStyle/>
              <a:p>
                <a:r>
                  <a:rPr lang="en-US" sz="1600" dirty="0"/>
                  <a:t>Curve </a:t>
                </a:r>
                <a14:m>
                  <m:oMath xmlns:m="http://schemas.openxmlformats.org/officeDocument/2006/math">
                    <m:r>
                      <a:rPr lang="en-US" sz="1600" i="1" dirty="0" smtClean="0">
                        <a:latin typeface="Cambria Math"/>
                      </a:rPr>
                      <m:t>𝐶</m:t>
                    </m:r>
                  </m:oMath>
                </a14:m>
                <a:r>
                  <a:rPr lang="en-US" sz="1600" dirty="0"/>
                  <a:t> has been divided into </a:t>
                </a:r>
                <a14:m>
                  <m:oMath xmlns:m="http://schemas.openxmlformats.org/officeDocument/2006/math">
                    <m:r>
                      <a:rPr lang="en-US" sz="1600" i="1" dirty="0" smtClean="0">
                        <a:latin typeface="Cambria Math"/>
                      </a:rPr>
                      <m:t>𝑛</m:t>
                    </m:r>
                  </m:oMath>
                </a14:m>
                <a:r>
                  <a:rPr lang="en-US" sz="1600" dirty="0"/>
                  <a:t> pieces, and a point inside each piece has been chosen.</a:t>
                </a:r>
              </a:p>
            </p:txBody>
          </p:sp>
        </mc:Choice>
        <mc:Fallback xmlns="">
          <p:sp>
            <p:nvSpPr>
              <p:cNvPr id="7" name="Text Placeholder 6"/>
              <p:cNvSpPr>
                <a:spLocks noGrp="1" noRot="1" noChangeAspect="1" noMove="1" noResize="1" noEditPoints="1" noAdjustHandles="1" noChangeArrowheads="1" noChangeShapeType="1" noTextEdit="1"/>
              </p:cNvSpPr>
              <p:nvPr>
                <p:ph type="body" sz="quarter" idx="14"/>
              </p:nvPr>
            </p:nvSpPr>
            <p:spPr>
              <a:blipFill rotWithShape="1">
                <a:blip r:embed="rId3"/>
                <a:stretch>
                  <a:fillRect l="-378" t="-1571"/>
                </a:stretch>
              </a:blipFill>
            </p:spPr>
            <p:txBody>
              <a:bodyPr/>
              <a:lstStyle/>
              <a:p>
                <a:r>
                  <a:rPr lang="en-US">
                    <a:noFill/>
                  </a:rPr>
                  <a:t> </a:t>
                </a:r>
              </a:p>
            </p:txBody>
          </p:sp>
        </mc:Fallback>
      </mc:AlternateContent>
      <p:pic>
        <p:nvPicPr>
          <p:cNvPr id="8" name="Picture 7"/>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7772687" y="259755"/>
            <a:ext cx="1051733" cy="714850"/>
          </a:xfrm>
          <a:prstGeom prst="rect">
            <a:avLst/>
          </a:prstGeom>
        </p:spPr>
      </p:pic>
    </p:spTree>
    <p:extLst>
      <p:ext uri="{BB962C8B-B14F-4D97-AF65-F5344CB8AC3E}">
        <p14:creationId xmlns:p14="http://schemas.microsoft.com/office/powerpoint/2010/main" val="30252959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Figure 6.13</a:t>
            </a:r>
          </a:p>
        </p:txBody>
      </p:sp>
      <p:pic>
        <p:nvPicPr>
          <p:cNvPr id="2" name="Picture Placeholder 1" descr="A diagram in three dimensions. The original curve C in the (x,y) plane looks like a parabola opening to the left with vertex in quadrant 1. The surface defined by f(x,y) is shown always above the (x,y) plane. A curve on the surface directly above the original curve C is labeled as C’. A blue sheet stretches down from C’ to C."/>
          <p:cNvPicPr>
            <a:picLocks noGrp="1" noChangeAspect="1"/>
          </p:cNvPicPr>
          <p:nvPr>
            <p:ph type="pic" sz="quarter" idx="13"/>
          </p:nvPr>
        </p:nvPicPr>
        <p:blipFill>
          <a:blip r:embed="rId2" cstate="email">
            <a:extLst>
              <a:ext uri="{28A0092B-C50C-407E-A947-70E740481C1C}">
                <a14:useLocalDpi xmlns:a14="http://schemas.microsoft.com/office/drawing/2010/main" val="0"/>
              </a:ext>
            </a:extLst>
          </a:blip>
          <a:srcRect l="-59779" r="-59779"/>
          <a:stretch>
            <a:fillRect/>
          </a:stretch>
        </p:blipFill>
        <p:spPr/>
      </p:pic>
      <mc:AlternateContent xmlns:mc="http://schemas.openxmlformats.org/markup-compatibility/2006" xmlns:a14="http://schemas.microsoft.com/office/drawing/2010/main">
        <mc:Choice Requires="a14">
          <p:sp>
            <p:nvSpPr>
              <p:cNvPr id="7" name="Text Placeholder 6"/>
              <p:cNvSpPr>
                <a:spLocks noGrp="1"/>
              </p:cNvSpPr>
              <p:nvPr>
                <p:ph type="body" sz="quarter" idx="14"/>
              </p:nvPr>
            </p:nvSpPr>
            <p:spPr/>
            <p:txBody>
              <a:bodyPr>
                <a:normAutofit/>
              </a:bodyPr>
              <a:lstStyle/>
              <a:p>
                <a:r>
                  <a:rPr lang="en-US" sz="1600" dirty="0"/>
                  <a:t>The area of the blue sheet is </a:t>
                </a:r>
                <a14:m>
                  <m:oMath xmlns:m="http://schemas.openxmlformats.org/officeDocument/2006/math">
                    <m:nary>
                      <m:naryPr>
                        <m:limLoc m:val="undOvr"/>
                        <m:supHide m:val="on"/>
                        <m:ctrlPr>
                          <a:rPr lang="en-US" sz="1600" i="1" smtClean="0">
                            <a:latin typeface="Cambria Math" panose="02040503050406030204" pitchFamily="18" charset="0"/>
                          </a:rPr>
                        </m:ctrlPr>
                      </m:naryPr>
                      <m:sub>
                        <m:r>
                          <a:rPr lang="en-US" sz="1600" b="0" i="1" smtClean="0">
                            <a:latin typeface="Cambria Math"/>
                          </a:rPr>
                          <m:t>𝐶</m:t>
                        </m:r>
                      </m:sub>
                      <m:sup/>
                      <m:e>
                        <m:r>
                          <a:rPr lang="en-US" sz="1600" i="1">
                            <a:latin typeface="Cambria Math"/>
                          </a:rPr>
                          <m:t>𝑓</m:t>
                        </m:r>
                        <m:d>
                          <m:dPr>
                            <m:ctrlPr>
                              <a:rPr lang="en-US" sz="1600" i="1">
                                <a:latin typeface="Cambria Math" panose="02040503050406030204" pitchFamily="18" charset="0"/>
                              </a:rPr>
                            </m:ctrlPr>
                          </m:dPr>
                          <m:e>
                            <m:r>
                              <a:rPr lang="en-US" sz="1600" i="1">
                                <a:latin typeface="Cambria Math"/>
                              </a:rPr>
                              <m:t>𝑥</m:t>
                            </m:r>
                            <m:r>
                              <a:rPr lang="en-US" sz="1600" i="1">
                                <a:latin typeface="Cambria Math"/>
                              </a:rPr>
                              <m:t>, </m:t>
                            </m:r>
                            <m:r>
                              <a:rPr lang="en-US" sz="1600" i="1">
                                <a:latin typeface="Cambria Math"/>
                              </a:rPr>
                              <m:t>𝑦</m:t>
                            </m:r>
                          </m:e>
                        </m:d>
                        <m:r>
                          <a:rPr lang="en-US" sz="1600" i="1">
                            <a:latin typeface="Cambria Math"/>
                          </a:rPr>
                          <m:t>𝑑</m:t>
                        </m:r>
                        <m:r>
                          <a:rPr lang="en-US" sz="1600" b="0" i="1" smtClean="0">
                            <a:latin typeface="Cambria Math"/>
                          </a:rPr>
                          <m:t>𝑠</m:t>
                        </m:r>
                      </m:e>
                    </m:nary>
                  </m:oMath>
                </a14:m>
                <a:r>
                  <a:rPr lang="es-ES_tradnl" sz="1600" dirty="0"/>
                  <a:t>.</a:t>
                </a:r>
                <a:endParaRPr lang="en-US" sz="1600" dirty="0"/>
              </a:p>
            </p:txBody>
          </p:sp>
        </mc:Choice>
        <mc:Fallback xmlns="">
          <p:sp>
            <p:nvSpPr>
              <p:cNvPr id="7" name="Text Placeholder 6"/>
              <p:cNvSpPr>
                <a:spLocks noGrp="1" noRot="1" noChangeAspect="1" noMove="1" noResize="1" noEditPoints="1" noAdjustHandles="1" noChangeArrowheads="1" noChangeShapeType="1" noTextEdit="1"/>
              </p:cNvSpPr>
              <p:nvPr>
                <p:ph type="body" sz="quarter" idx="14"/>
              </p:nvPr>
            </p:nvSpPr>
            <p:spPr>
              <a:blipFill rotWithShape="1">
                <a:blip r:embed="rId3"/>
                <a:stretch>
                  <a:fillRect l="-378" t="-40838"/>
                </a:stretch>
              </a:blipFill>
            </p:spPr>
            <p:txBody>
              <a:bodyPr/>
              <a:lstStyle/>
              <a:p>
                <a:r>
                  <a:rPr lang="en-US">
                    <a:noFill/>
                  </a:rPr>
                  <a:t> </a:t>
                </a:r>
              </a:p>
            </p:txBody>
          </p:sp>
        </mc:Fallback>
      </mc:AlternateContent>
      <p:pic>
        <p:nvPicPr>
          <p:cNvPr id="8" name="Picture 7"/>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7772687" y="259755"/>
            <a:ext cx="1051733" cy="714850"/>
          </a:xfrm>
          <a:prstGeom prst="rect">
            <a:avLst/>
          </a:prstGeom>
        </p:spPr>
      </p:pic>
    </p:spTree>
    <p:extLst>
      <p:ext uri="{BB962C8B-B14F-4D97-AF65-F5344CB8AC3E}">
        <p14:creationId xmlns:p14="http://schemas.microsoft.com/office/powerpoint/2010/main" val="5030850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Figure 6.14</a:t>
            </a:r>
          </a:p>
        </p:txBody>
      </p:sp>
      <p:pic>
        <p:nvPicPr>
          <p:cNvPr id="2" name="Picture Placeholder 1" descr="A graph in three dimensions. There is a flat plane just above the (x,y) plane. The upper half of the unit circle in quadrants 1 and 2 of the (x,y) plane is raised up to form a semicircle sheet into the z-plane."/>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25249" r="-25249"/>
          <a:stretch>
            <a:fillRect/>
          </a:stretch>
        </p:blipFill>
        <p:spPr/>
      </p:pic>
      <mc:AlternateContent xmlns:mc="http://schemas.openxmlformats.org/markup-compatibility/2006" xmlns:a14="http://schemas.microsoft.com/office/drawing/2010/main">
        <mc:Choice Requires="a14">
          <p:sp>
            <p:nvSpPr>
              <p:cNvPr id="7" name="Text Placeholder 6"/>
              <p:cNvSpPr>
                <a:spLocks noGrp="1"/>
              </p:cNvSpPr>
              <p:nvPr>
                <p:ph type="body" sz="quarter" idx="14"/>
              </p:nvPr>
            </p:nvSpPr>
            <p:spPr/>
            <p:txBody>
              <a:bodyPr>
                <a:normAutofit/>
              </a:bodyPr>
              <a:lstStyle/>
              <a:p>
                <a:r>
                  <a:rPr lang="en-US" sz="1600" dirty="0"/>
                  <a:t>The sheet that is formed by the upper half of the unit circle in a plane and the graph of </a:t>
                </a:r>
                <a14:m>
                  <m:oMath xmlns:m="http://schemas.openxmlformats.org/officeDocument/2006/math">
                    <m:r>
                      <a:rPr lang="en-US" sz="1600" i="1" dirty="0" smtClean="0">
                        <a:latin typeface="Cambria Math"/>
                      </a:rPr>
                      <m:t>𝑓</m:t>
                    </m:r>
                    <m:r>
                      <a:rPr lang="en-US" sz="1600" i="1" dirty="0" smtClean="0">
                        <a:latin typeface="Cambria Math"/>
                      </a:rPr>
                      <m:t>(</m:t>
                    </m:r>
                    <m:r>
                      <a:rPr lang="en-US" sz="1600" i="1" dirty="0" smtClean="0">
                        <a:latin typeface="Cambria Math"/>
                      </a:rPr>
                      <m:t>𝑥</m:t>
                    </m:r>
                    <m:r>
                      <a:rPr lang="en-US" sz="1600" i="1" dirty="0">
                        <a:latin typeface="Cambria Math"/>
                      </a:rPr>
                      <m:t>, </m:t>
                    </m:r>
                    <m:r>
                      <a:rPr lang="en-US" sz="1600" i="1" dirty="0">
                        <a:latin typeface="Cambria Math"/>
                      </a:rPr>
                      <m:t>𝑦</m:t>
                    </m:r>
                    <m:r>
                      <a:rPr lang="en-US" sz="1600" i="1" dirty="0" smtClean="0">
                        <a:latin typeface="Cambria Math"/>
                      </a:rPr>
                      <m:t>)=2</m:t>
                    </m:r>
                  </m:oMath>
                </a14:m>
                <a:r>
                  <a:rPr lang="en-US" sz="1600" dirty="0"/>
                  <a:t>.</a:t>
                </a:r>
              </a:p>
            </p:txBody>
          </p:sp>
        </mc:Choice>
        <mc:Fallback xmlns="">
          <p:sp>
            <p:nvSpPr>
              <p:cNvPr id="7" name="Text Placeholder 6"/>
              <p:cNvSpPr>
                <a:spLocks noGrp="1" noRot="1" noChangeAspect="1" noMove="1" noResize="1" noEditPoints="1" noAdjustHandles="1" noChangeArrowheads="1" noChangeShapeType="1" noTextEdit="1"/>
              </p:cNvSpPr>
              <p:nvPr>
                <p:ph type="body" sz="quarter" idx="14"/>
              </p:nvPr>
            </p:nvSpPr>
            <p:spPr>
              <a:blipFill rotWithShape="1">
                <a:blip r:embed="rId3"/>
                <a:stretch>
                  <a:fillRect l="-378" t="-1571"/>
                </a:stretch>
              </a:blipFill>
            </p:spPr>
            <p:txBody>
              <a:bodyPr/>
              <a:lstStyle/>
              <a:p>
                <a:r>
                  <a:rPr lang="en-US">
                    <a:noFill/>
                  </a:rPr>
                  <a:t> </a:t>
                </a:r>
              </a:p>
            </p:txBody>
          </p:sp>
        </mc:Fallback>
      </mc:AlternateContent>
      <p:pic>
        <p:nvPicPr>
          <p:cNvPr id="8" name="Picture 7"/>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7772687" y="259755"/>
            <a:ext cx="1051733" cy="714850"/>
          </a:xfrm>
          <a:prstGeom prst="rect">
            <a:avLst/>
          </a:prstGeom>
        </p:spPr>
      </p:pic>
    </p:spTree>
    <p:extLst>
      <p:ext uri="{BB962C8B-B14F-4D97-AF65-F5344CB8AC3E}">
        <p14:creationId xmlns:p14="http://schemas.microsoft.com/office/powerpoint/2010/main" val="28357207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Figure 6.15</a:t>
            </a:r>
          </a:p>
        </p:txBody>
      </p:sp>
      <p:pic>
        <p:nvPicPr>
          <p:cNvPr id="2" name="Picture Placeholder 1" descr="A segment of an increasing concave down curve labeled C. A small segment of the curved is boxed and labeled as delta t_i. In the zoomed-in insert, this boxed segment of the curve is almost linea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5254" r="-5254"/>
          <a:stretch>
            <a:fillRect/>
          </a:stretch>
        </p:blipFill>
        <p:spPr/>
      </p:pic>
      <mc:AlternateContent xmlns:mc="http://schemas.openxmlformats.org/markup-compatibility/2006" xmlns:a14="http://schemas.microsoft.com/office/drawing/2010/main">
        <mc:Choice Requires="a14">
          <p:sp>
            <p:nvSpPr>
              <p:cNvPr id="7" name="Text Placeholder 6"/>
              <p:cNvSpPr>
                <a:spLocks noGrp="1"/>
              </p:cNvSpPr>
              <p:nvPr>
                <p:ph type="body" sz="quarter" idx="14"/>
              </p:nvPr>
            </p:nvSpPr>
            <p:spPr/>
            <p:txBody>
              <a:bodyPr>
                <a:normAutofit/>
              </a:bodyPr>
              <a:lstStyle/>
              <a:p>
                <a:r>
                  <a:rPr lang="en-US" sz="1600" dirty="0"/>
                  <a:t>If we zoom in on the curve enough by making </a:t>
                </a:r>
                <a14:m>
                  <m:oMath xmlns:m="http://schemas.openxmlformats.org/officeDocument/2006/math">
                    <m:r>
                      <m:rPr>
                        <m:sty m:val="p"/>
                      </m:rPr>
                      <a:rPr lang="en-US" sz="1600" i="0" dirty="0" smtClean="0">
                        <a:latin typeface="Cambria Math"/>
                      </a:rPr>
                      <m:t>Δ</m:t>
                    </m:r>
                    <m:sSub>
                      <m:sSubPr>
                        <m:ctrlPr>
                          <a:rPr lang="en-US" sz="1600" i="1" dirty="0">
                            <a:latin typeface="Cambria Math" panose="02040503050406030204" pitchFamily="18" charset="0"/>
                          </a:rPr>
                        </m:ctrlPr>
                      </m:sSubPr>
                      <m:e>
                        <m:r>
                          <a:rPr lang="en-US" sz="1600" i="1" dirty="0">
                            <a:latin typeface="Cambria Math"/>
                          </a:rPr>
                          <m:t>𝑡</m:t>
                        </m:r>
                      </m:e>
                      <m:sub>
                        <m:r>
                          <a:rPr lang="en-US" sz="1600" i="1" dirty="0">
                            <a:latin typeface="Cambria Math"/>
                          </a:rPr>
                          <m:t>𝑖</m:t>
                        </m:r>
                      </m:sub>
                    </m:sSub>
                  </m:oMath>
                </a14:m>
                <a:r>
                  <a:rPr lang="en-US" sz="1600" b="1" dirty="0"/>
                  <a:t> </a:t>
                </a:r>
                <a:r>
                  <a:rPr lang="en-US" sz="1600" dirty="0"/>
                  <a:t>very small, then the corresponding piece of the curve is approximately linear.</a:t>
                </a:r>
              </a:p>
            </p:txBody>
          </p:sp>
        </mc:Choice>
        <mc:Fallback xmlns="">
          <p:sp>
            <p:nvSpPr>
              <p:cNvPr id="7" name="Text Placeholder 6"/>
              <p:cNvSpPr>
                <a:spLocks noGrp="1" noRot="1" noChangeAspect="1" noMove="1" noResize="1" noEditPoints="1" noAdjustHandles="1" noChangeArrowheads="1" noChangeShapeType="1" noTextEdit="1"/>
              </p:cNvSpPr>
              <p:nvPr>
                <p:ph type="body" sz="quarter" idx="14"/>
              </p:nvPr>
            </p:nvSpPr>
            <p:spPr>
              <a:blipFill rotWithShape="1">
                <a:blip r:embed="rId3"/>
                <a:stretch>
                  <a:fillRect l="-378" t="-1571"/>
                </a:stretch>
              </a:blipFill>
            </p:spPr>
            <p:txBody>
              <a:bodyPr/>
              <a:lstStyle/>
              <a:p>
                <a:r>
                  <a:rPr lang="en-US">
                    <a:noFill/>
                  </a:rPr>
                  <a:t> </a:t>
                </a:r>
              </a:p>
            </p:txBody>
          </p:sp>
        </mc:Fallback>
      </mc:AlternateContent>
      <p:pic>
        <p:nvPicPr>
          <p:cNvPr id="8" name="Picture 7"/>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7772687" y="259755"/>
            <a:ext cx="1051733" cy="714850"/>
          </a:xfrm>
          <a:prstGeom prst="rect">
            <a:avLst/>
          </a:prstGeom>
        </p:spPr>
      </p:pic>
    </p:spTree>
    <p:extLst>
      <p:ext uri="{BB962C8B-B14F-4D97-AF65-F5344CB8AC3E}">
        <p14:creationId xmlns:p14="http://schemas.microsoft.com/office/powerpoint/2010/main" val="35520695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Figure 6.16</a:t>
            </a:r>
          </a:p>
        </p:txBody>
      </p:sp>
      <p:pic>
        <p:nvPicPr>
          <p:cNvPr id="2" name="Picture Placeholder 1" descr="Two images, labeled A and B. Image A shows a curve C that is an oriented curve. It is a curve that connects two points; it is a line segment with curves. Image B, on the other hand, is a closed curve. It has no endpoints and completely encloses an area."/>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t="-9046" b="-9046"/>
          <a:stretch>
            <a:fillRect/>
          </a:stretch>
        </p:blipFill>
        <p:spPr/>
      </p:pic>
      <p:sp>
        <p:nvSpPr>
          <p:cNvPr id="7" name="Text Placeholder 6"/>
          <p:cNvSpPr>
            <a:spLocks noGrp="1"/>
          </p:cNvSpPr>
          <p:nvPr>
            <p:ph type="body" sz="quarter" idx="14"/>
          </p:nvPr>
        </p:nvSpPr>
        <p:spPr/>
        <p:txBody>
          <a:bodyPr>
            <a:normAutofit/>
          </a:bodyPr>
          <a:lstStyle/>
          <a:p>
            <a:pPr marL="342900" indent="-342900">
              <a:buFontTx/>
              <a:buAutoNum type="alphaLcParenBoth"/>
            </a:pPr>
            <a:r>
              <a:rPr lang="en-US" sz="1600" dirty="0"/>
              <a:t>An oriented curve between two points.</a:t>
            </a:r>
          </a:p>
          <a:p>
            <a:pPr marL="342900" indent="-342900">
              <a:buFontTx/>
              <a:buAutoNum type="alphaLcParenBoth"/>
            </a:pPr>
            <a:r>
              <a:rPr lang="en-US" sz="1600" dirty="0"/>
              <a:t>A closed oriented curve.</a:t>
            </a:r>
          </a:p>
        </p:txBody>
      </p:sp>
      <p:pic>
        <p:nvPicPr>
          <p:cNvPr id="8" name="Picture 7"/>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7772687" y="259755"/>
            <a:ext cx="1051733" cy="714850"/>
          </a:xfrm>
          <a:prstGeom prst="rect">
            <a:avLst/>
          </a:prstGeom>
        </p:spPr>
      </p:pic>
    </p:spTree>
    <p:extLst>
      <p:ext uri="{BB962C8B-B14F-4D97-AF65-F5344CB8AC3E}">
        <p14:creationId xmlns:p14="http://schemas.microsoft.com/office/powerpoint/2010/main" val="42591504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Figure 6.17</a:t>
            </a:r>
          </a:p>
        </p:txBody>
      </p:sp>
      <p:pic>
        <p:nvPicPr>
          <p:cNvPr id="2" name="Picture Placeholder 1" descr="An image of a concave down curve – initially increasing, but later decreasing. Several points are labeled along the curve, as are arrowheads along the curve pointing in the direction of increasing P value. The points are: P_0, P_1, P_i-1, P_i starred, P_i, P_n-1, and Pn. Two arrows have their endpoints at P_i. The first is an increasing tangent vector labeled T(P_i starred). The second is labeled F(P_i starred) and points up and to the left."/>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50044" r="-50044"/>
          <a:stretch>
            <a:fillRect/>
          </a:stretch>
        </p:blipFill>
        <p:spPr>
          <a:xfrm>
            <a:off x="457200" y="1122386"/>
            <a:ext cx="8062913" cy="3500071"/>
          </a:xfrm>
        </p:spPr>
      </p:pic>
      <mc:AlternateContent xmlns:mc="http://schemas.openxmlformats.org/markup-compatibility/2006" xmlns:a14="http://schemas.microsoft.com/office/drawing/2010/main">
        <mc:Choice Requires="a14">
          <p:sp>
            <p:nvSpPr>
              <p:cNvPr id="7" name="Text Placeholder 6"/>
              <p:cNvSpPr>
                <a:spLocks noGrp="1"/>
              </p:cNvSpPr>
              <p:nvPr>
                <p:ph type="body" sz="quarter" idx="14"/>
              </p:nvPr>
            </p:nvSpPr>
            <p:spPr/>
            <p:txBody>
              <a:bodyPr>
                <a:normAutofit/>
              </a:bodyPr>
              <a:lstStyle/>
              <a:p>
                <a:r>
                  <a:rPr lang="en-US" sz="1600" dirty="0"/>
                  <a:t>Curve </a:t>
                </a:r>
                <a14:m>
                  <m:oMath xmlns:m="http://schemas.openxmlformats.org/officeDocument/2006/math">
                    <m:r>
                      <a:rPr lang="en-US" sz="1600" i="1" dirty="0" smtClean="0">
                        <a:latin typeface="Cambria Math"/>
                      </a:rPr>
                      <m:t>𝐶</m:t>
                    </m:r>
                  </m:oMath>
                </a14:m>
                <a:r>
                  <a:rPr lang="en-US" sz="1600" dirty="0"/>
                  <a:t> is divided into </a:t>
                </a:r>
                <a14:m>
                  <m:oMath xmlns:m="http://schemas.openxmlformats.org/officeDocument/2006/math">
                    <m:r>
                      <a:rPr lang="en-US" sz="1600" i="1" dirty="0" smtClean="0">
                        <a:latin typeface="Cambria Math"/>
                      </a:rPr>
                      <m:t>𝑛</m:t>
                    </m:r>
                  </m:oMath>
                </a14:m>
                <a:r>
                  <a:rPr lang="en-US" sz="1600" dirty="0"/>
                  <a:t> pieces, and a point inside each piece is chosen. The dot product of any tangent vector in the </a:t>
                </a:r>
                <a14:m>
                  <m:oMath xmlns:m="http://schemas.openxmlformats.org/officeDocument/2006/math">
                    <m:r>
                      <a:rPr lang="en-US" sz="1600" i="1" dirty="0" smtClean="0">
                        <a:latin typeface="Cambria Math"/>
                      </a:rPr>
                      <m:t>𝑖</m:t>
                    </m:r>
                  </m:oMath>
                </a14:m>
                <a:r>
                  <a:rPr lang="en-US" sz="1600" dirty="0"/>
                  <a:t>th piece with the corresponding vector </a:t>
                </a:r>
                <a14:m>
                  <m:oMath xmlns:m="http://schemas.openxmlformats.org/officeDocument/2006/math">
                    <m:r>
                      <a:rPr lang="en-US" sz="1600" b="1" i="0" dirty="0" smtClean="0">
                        <a:latin typeface="Cambria Math"/>
                      </a:rPr>
                      <m:t>𝐅</m:t>
                    </m:r>
                  </m:oMath>
                </a14:m>
                <a:r>
                  <a:rPr lang="en-US" sz="1600" dirty="0"/>
                  <a:t> is approximated by </a:t>
                </a:r>
                <a14:m>
                  <m:oMath xmlns:m="http://schemas.openxmlformats.org/officeDocument/2006/math">
                    <m:r>
                      <a:rPr lang="en-US" sz="1600" b="1" i="0" dirty="0" smtClean="0">
                        <a:latin typeface="Cambria Math"/>
                      </a:rPr>
                      <m:t>𝐅</m:t>
                    </m:r>
                    <m:r>
                      <a:rPr lang="en-US" sz="1600" i="1" dirty="0" smtClean="0">
                        <a:latin typeface="Cambria Math"/>
                      </a:rPr>
                      <m:t>(</m:t>
                    </m:r>
                    <m:sSubSup>
                      <m:sSubSupPr>
                        <m:ctrlPr>
                          <a:rPr lang="en-US" sz="1600" i="1" dirty="0" smtClean="0">
                            <a:latin typeface="Cambria Math" panose="02040503050406030204" pitchFamily="18" charset="0"/>
                          </a:rPr>
                        </m:ctrlPr>
                      </m:sSubSupPr>
                      <m:e>
                        <m:r>
                          <a:rPr lang="en-US" sz="1600" b="0" i="1" dirty="0" smtClean="0">
                            <a:latin typeface="Cambria Math"/>
                          </a:rPr>
                          <m:t>𝑃</m:t>
                        </m:r>
                      </m:e>
                      <m:sub>
                        <m:r>
                          <a:rPr lang="en-US" sz="1600" b="0" i="1" dirty="0" smtClean="0">
                            <a:latin typeface="Cambria Math"/>
                          </a:rPr>
                          <m:t>𝑖</m:t>
                        </m:r>
                      </m:sub>
                      <m:sup>
                        <m:r>
                          <a:rPr lang="en-US" sz="1600" b="0" i="1" dirty="0" smtClean="0">
                            <a:latin typeface="Cambria Math"/>
                            <a:ea typeface="Cambria Math"/>
                          </a:rPr>
                          <m:t>∗</m:t>
                        </m:r>
                      </m:sup>
                    </m:sSubSup>
                    <m:r>
                      <a:rPr lang="en-US" sz="1600" i="1" dirty="0" smtClean="0">
                        <a:latin typeface="Cambria Math"/>
                      </a:rPr>
                      <m:t>)</m:t>
                    </m:r>
                    <m:r>
                      <a:rPr lang="en-US" sz="1600" i="1" dirty="0" smtClean="0">
                        <a:latin typeface="Cambria Math"/>
                        <a:ea typeface="Cambria Math"/>
                      </a:rPr>
                      <m:t>∙</m:t>
                    </m:r>
                    <m:r>
                      <a:rPr lang="en-US" sz="1600" b="1" i="0" dirty="0" smtClean="0">
                        <a:latin typeface="Cambria Math"/>
                      </a:rPr>
                      <m:t>𝐓</m:t>
                    </m:r>
                    <m:r>
                      <a:rPr lang="en-US" sz="1600" i="1" dirty="0">
                        <a:latin typeface="Cambria Math"/>
                      </a:rPr>
                      <m:t>(</m:t>
                    </m:r>
                    <m:sSubSup>
                      <m:sSubSupPr>
                        <m:ctrlPr>
                          <a:rPr lang="en-US" sz="1600" i="1" dirty="0">
                            <a:latin typeface="Cambria Math" panose="02040503050406030204" pitchFamily="18" charset="0"/>
                          </a:rPr>
                        </m:ctrlPr>
                      </m:sSubSupPr>
                      <m:e>
                        <m:r>
                          <a:rPr lang="en-US" sz="1600" i="1" dirty="0">
                            <a:latin typeface="Cambria Math"/>
                          </a:rPr>
                          <m:t>𝑃</m:t>
                        </m:r>
                      </m:e>
                      <m:sub>
                        <m:r>
                          <a:rPr lang="en-US" sz="1600" i="1" dirty="0">
                            <a:latin typeface="Cambria Math"/>
                          </a:rPr>
                          <m:t>𝑖</m:t>
                        </m:r>
                      </m:sub>
                      <m:sup>
                        <m:r>
                          <a:rPr lang="en-US" sz="1600" i="1" dirty="0">
                            <a:latin typeface="Cambria Math"/>
                            <a:ea typeface="Cambria Math"/>
                          </a:rPr>
                          <m:t>∗</m:t>
                        </m:r>
                      </m:sup>
                    </m:sSubSup>
                    <m:r>
                      <a:rPr lang="en-US" sz="1600" i="1" dirty="0">
                        <a:latin typeface="Cambria Math"/>
                      </a:rPr>
                      <m:t>)</m:t>
                    </m:r>
                  </m:oMath>
                </a14:m>
                <a:r>
                  <a:rPr lang="en-US" sz="1600" dirty="0"/>
                  <a:t>.</a:t>
                </a:r>
              </a:p>
            </p:txBody>
          </p:sp>
        </mc:Choice>
        <mc:Fallback xmlns="">
          <p:sp>
            <p:nvSpPr>
              <p:cNvPr id="7" name="Text Placeholder 6"/>
              <p:cNvSpPr>
                <a:spLocks noGrp="1" noRot="1" noChangeAspect="1" noMove="1" noResize="1" noEditPoints="1" noAdjustHandles="1" noChangeArrowheads="1" noChangeShapeType="1" noTextEdit="1"/>
              </p:cNvSpPr>
              <p:nvPr>
                <p:ph type="body" sz="quarter" idx="14"/>
              </p:nvPr>
            </p:nvSpPr>
            <p:spPr>
              <a:blipFill rotWithShape="1">
                <a:blip r:embed="rId3"/>
                <a:stretch>
                  <a:fillRect l="-378" t="-1571"/>
                </a:stretch>
              </a:blipFill>
            </p:spPr>
            <p:txBody>
              <a:bodyPr/>
              <a:lstStyle/>
              <a:p>
                <a:r>
                  <a:rPr lang="en-US">
                    <a:noFill/>
                  </a:rPr>
                  <a:t> </a:t>
                </a:r>
              </a:p>
            </p:txBody>
          </p:sp>
        </mc:Fallback>
      </mc:AlternateContent>
      <p:pic>
        <p:nvPicPr>
          <p:cNvPr id="8" name="Picture 7"/>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7772687" y="259755"/>
            <a:ext cx="1051733" cy="714850"/>
          </a:xfrm>
          <a:prstGeom prst="rect">
            <a:avLst/>
          </a:prstGeom>
        </p:spPr>
      </p:pic>
    </p:spTree>
    <p:extLst>
      <p:ext uri="{BB962C8B-B14F-4D97-AF65-F5344CB8AC3E}">
        <p14:creationId xmlns:p14="http://schemas.microsoft.com/office/powerpoint/2010/main" val="8463411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Figure 6.18</a:t>
            </a:r>
          </a:p>
        </p:txBody>
      </p:sp>
      <p:pic>
        <p:nvPicPr>
          <p:cNvPr id="2" name="Picture Placeholder 1" descr="A vector field in two dimensions. The closer the arrows are to the origin, the smaller they are. The further away they are, the longer they are. The arrows surround the origin in a radial pattern. A single curve is plotted and follows the radial pattern in quadrants 1 and 2 over the interval [-1,1]. It is a concave down arch that looks like a downward opening parabola."/>
          <p:cNvPicPr>
            <a:picLocks noGrp="1" noChangeAspect="1"/>
          </p:cNvPicPr>
          <p:nvPr>
            <p:ph type="pic" sz="quarter" idx="13"/>
          </p:nvPr>
        </p:nvPicPr>
        <p:blipFill>
          <a:blip r:embed="rId2" cstate="email">
            <a:extLst>
              <a:ext uri="{28A0092B-C50C-407E-A947-70E740481C1C}">
                <a14:useLocalDpi xmlns:a14="http://schemas.microsoft.com/office/drawing/2010/main" val="0"/>
              </a:ext>
            </a:extLst>
          </a:blip>
          <a:srcRect l="-64491" r="-64491"/>
          <a:stretch>
            <a:fillRect/>
          </a:stretch>
        </p:blipFill>
        <p:spPr/>
      </p:pic>
      <mc:AlternateContent xmlns:mc="http://schemas.openxmlformats.org/markup-compatibility/2006" xmlns:a14="http://schemas.microsoft.com/office/drawing/2010/main">
        <mc:Choice Requires="a14">
          <p:sp>
            <p:nvSpPr>
              <p:cNvPr id="7" name="Text Placeholder 6"/>
              <p:cNvSpPr>
                <a:spLocks noGrp="1"/>
              </p:cNvSpPr>
              <p:nvPr>
                <p:ph type="body" sz="quarter" idx="14"/>
              </p:nvPr>
            </p:nvSpPr>
            <p:spPr/>
            <p:txBody>
              <a:bodyPr>
                <a:normAutofit/>
              </a:bodyPr>
              <a:lstStyle/>
              <a:p>
                <a:r>
                  <a:rPr lang="en-US" sz="1600" dirty="0"/>
                  <a:t>This figure shows curve </a:t>
                </a:r>
                <a14:m>
                  <m:oMath xmlns:m="http://schemas.openxmlformats.org/officeDocument/2006/math">
                    <m:r>
                      <a:rPr lang="es-ES_tradnl" sz="1600" b="1" i="0" dirty="0" smtClean="0">
                        <a:latin typeface="Cambria Math"/>
                      </a:rPr>
                      <m:t>𝐫</m:t>
                    </m:r>
                    <m:r>
                      <a:rPr lang="es-ES_tradnl" sz="1600" i="1" dirty="0">
                        <a:latin typeface="Cambria Math"/>
                      </a:rPr>
                      <m:t>(</m:t>
                    </m:r>
                    <m:r>
                      <a:rPr lang="es-ES_tradnl" sz="1600" i="1" dirty="0">
                        <a:latin typeface="Cambria Math"/>
                      </a:rPr>
                      <m:t>𝑡</m:t>
                    </m:r>
                    <m:r>
                      <a:rPr lang="es-ES_tradnl" sz="1600" i="1" dirty="0" smtClean="0">
                        <a:latin typeface="Cambria Math"/>
                      </a:rPr>
                      <m:t>)=〈</m:t>
                    </m:r>
                    <m:r>
                      <m:rPr>
                        <m:sty m:val="p"/>
                      </m:rPr>
                      <a:rPr lang="es-ES_tradnl" sz="1600" i="1" dirty="0" err="1" smtClean="0">
                        <a:latin typeface="Cambria Math"/>
                      </a:rPr>
                      <m:t>cos</m:t>
                    </m:r>
                    <m:r>
                      <a:rPr lang="es-ES_tradnl" sz="1600" i="1" dirty="0" smtClean="0">
                        <a:latin typeface="Cambria Math"/>
                      </a:rPr>
                      <m:t>⁡</m:t>
                    </m:r>
                    <m:r>
                      <a:rPr lang="es-ES_tradnl" sz="1600" i="1" dirty="0">
                        <a:latin typeface="Cambria Math"/>
                      </a:rPr>
                      <m:t>𝑡</m:t>
                    </m:r>
                    <m:r>
                      <a:rPr lang="es-ES_tradnl" sz="1600" i="1" dirty="0">
                        <a:latin typeface="Cambria Math"/>
                      </a:rPr>
                      <m:t>, </m:t>
                    </m:r>
                    <m:r>
                      <m:rPr>
                        <m:sty m:val="p"/>
                      </m:rPr>
                      <a:rPr lang="es-ES_tradnl" sz="1600" i="1" dirty="0">
                        <a:latin typeface="Cambria Math"/>
                      </a:rPr>
                      <m:t>sin</m:t>
                    </m:r>
                    <m:r>
                      <a:rPr lang="es-ES_tradnl" sz="1600" i="1" dirty="0">
                        <a:latin typeface="Cambria Math"/>
                      </a:rPr>
                      <m:t>⁡</m:t>
                    </m:r>
                    <m:r>
                      <a:rPr lang="es-ES_tradnl" sz="1600" i="1" dirty="0" smtClean="0">
                        <a:latin typeface="Cambria Math"/>
                      </a:rPr>
                      <m:t>𝑡</m:t>
                    </m:r>
                    <m:r>
                      <a:rPr lang="es-ES_tradnl" sz="1600" i="1" dirty="0" smtClean="0">
                        <a:latin typeface="Cambria Math"/>
                      </a:rPr>
                      <m:t>〉</m:t>
                    </m:r>
                  </m:oMath>
                </a14:m>
                <a:r>
                  <a:rPr lang="es-ES_tradnl" sz="1600" dirty="0"/>
                  <a:t>, </a:t>
                </a:r>
                <a14:m>
                  <m:oMath xmlns:m="http://schemas.openxmlformats.org/officeDocument/2006/math">
                    <m:r>
                      <a:rPr lang="es-ES_tradnl" sz="1600" i="1" dirty="0" smtClean="0">
                        <a:latin typeface="Cambria Math"/>
                      </a:rPr>
                      <m:t>0</m:t>
                    </m:r>
                    <m:r>
                      <a:rPr lang="es-ES_tradnl" sz="1600" i="1" dirty="0" smtClean="0">
                        <a:latin typeface="Cambria Math"/>
                        <a:ea typeface="Cambria Math"/>
                      </a:rPr>
                      <m:t>≤</m:t>
                    </m:r>
                    <m:r>
                      <a:rPr lang="es-ES_tradnl" sz="1600" i="1" dirty="0" smtClean="0">
                        <a:latin typeface="Cambria Math"/>
                      </a:rPr>
                      <m:t>𝑡</m:t>
                    </m:r>
                    <m:r>
                      <a:rPr lang="es-ES_tradnl" sz="1600" i="1" dirty="0">
                        <a:latin typeface="Cambria Math"/>
                        <a:ea typeface="Cambria Math"/>
                      </a:rPr>
                      <m:t>≤</m:t>
                    </m:r>
                    <m:r>
                      <a:rPr lang="es-ES_tradnl" sz="1600" i="1" dirty="0" smtClean="0">
                        <a:latin typeface="Cambria Math"/>
                      </a:rPr>
                      <m:t>𝜋</m:t>
                    </m:r>
                  </m:oMath>
                </a14:m>
                <a:r>
                  <a:rPr lang="es-ES_tradnl" sz="1600" dirty="0"/>
                  <a:t> in vector </a:t>
                </a:r>
                <a:r>
                  <a:rPr lang="es-ES_tradnl" sz="1600" dirty="0" err="1"/>
                  <a:t>field</a:t>
                </a:r>
                <a:r>
                  <a:rPr lang="es-ES_tradnl" sz="1600" dirty="0"/>
                  <a:t> </a:t>
                </a:r>
                <a14:m>
                  <m:oMath xmlns:m="http://schemas.openxmlformats.org/officeDocument/2006/math">
                    <m:r>
                      <a:rPr lang="fr-FR" sz="1600" b="1" i="0" dirty="0" smtClean="0">
                        <a:latin typeface="Cambria Math"/>
                      </a:rPr>
                      <m:t>𝐅</m:t>
                    </m:r>
                    <m:r>
                      <a:rPr lang="fr-FR" sz="1600" i="1" dirty="0" smtClean="0">
                        <a:latin typeface="Cambria Math"/>
                      </a:rPr>
                      <m:t>=〈−</m:t>
                    </m:r>
                    <m:r>
                      <a:rPr lang="fr-FR" sz="1600" i="1" dirty="0">
                        <a:latin typeface="Cambria Math"/>
                      </a:rPr>
                      <m:t>𝑦</m:t>
                    </m:r>
                    <m:r>
                      <a:rPr lang="fr-FR" sz="1600" i="1" dirty="0">
                        <a:latin typeface="Cambria Math"/>
                      </a:rPr>
                      <m:t>, </m:t>
                    </m:r>
                    <m:r>
                      <a:rPr lang="fr-FR" sz="1600" i="1" dirty="0" smtClean="0">
                        <a:latin typeface="Cambria Math"/>
                      </a:rPr>
                      <m:t>𝑥</m:t>
                    </m:r>
                    <m:r>
                      <a:rPr lang="fr-FR" sz="1600" i="1" dirty="0" smtClean="0">
                        <a:latin typeface="Cambria Math"/>
                      </a:rPr>
                      <m:t>〉</m:t>
                    </m:r>
                  </m:oMath>
                </a14:m>
                <a:r>
                  <a:rPr lang="fr-FR" sz="1600" dirty="0"/>
                  <a:t>.</a:t>
                </a:r>
                <a:endParaRPr lang="en-US" sz="1600" dirty="0"/>
              </a:p>
            </p:txBody>
          </p:sp>
        </mc:Choice>
        <mc:Fallback xmlns="">
          <p:sp>
            <p:nvSpPr>
              <p:cNvPr id="7" name="Text Placeholder 6"/>
              <p:cNvSpPr>
                <a:spLocks noGrp="1" noRot="1" noChangeAspect="1" noMove="1" noResize="1" noEditPoints="1" noAdjustHandles="1" noChangeArrowheads="1" noChangeShapeType="1" noTextEdit="1"/>
              </p:cNvSpPr>
              <p:nvPr>
                <p:ph type="body" sz="quarter" idx="14"/>
              </p:nvPr>
            </p:nvSpPr>
            <p:spPr>
              <a:blipFill rotWithShape="1">
                <a:blip r:embed="rId3"/>
                <a:stretch>
                  <a:fillRect l="-378" t="-1571"/>
                </a:stretch>
              </a:blipFill>
            </p:spPr>
            <p:txBody>
              <a:bodyPr/>
              <a:lstStyle/>
              <a:p>
                <a:r>
                  <a:rPr lang="en-US">
                    <a:noFill/>
                  </a:rPr>
                  <a:t> </a:t>
                </a:r>
              </a:p>
            </p:txBody>
          </p:sp>
        </mc:Fallback>
      </mc:AlternateContent>
      <p:pic>
        <p:nvPicPr>
          <p:cNvPr id="8" name="Picture 7"/>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7772687" y="259755"/>
            <a:ext cx="1051733" cy="714850"/>
          </a:xfrm>
          <a:prstGeom prst="rect">
            <a:avLst/>
          </a:prstGeom>
        </p:spPr>
      </p:pic>
    </p:spTree>
    <p:extLst>
      <p:ext uri="{BB962C8B-B14F-4D97-AF65-F5344CB8AC3E}">
        <p14:creationId xmlns:p14="http://schemas.microsoft.com/office/powerpoint/2010/main" val="33060485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Figure 6.1</a:t>
            </a:r>
          </a:p>
        </p:txBody>
      </p:sp>
      <p:pic>
        <p:nvPicPr>
          <p:cNvPr id="2" name="Picture Placeholder 1" descr="A photograph of a hurricane, showing the rotation around its eye."/>
          <p:cNvPicPr>
            <a:picLocks noGrp="1" noChangeAspect="1"/>
          </p:cNvPicPr>
          <p:nvPr>
            <p:ph type="pic" sz="quarter" idx="13"/>
          </p:nvPr>
        </p:nvPicPr>
        <p:blipFill>
          <a:blip r:embed="rId2" cstate="email">
            <a:extLst>
              <a:ext uri="{28A0092B-C50C-407E-A947-70E740481C1C}">
                <a14:useLocalDpi xmlns:a14="http://schemas.microsoft.com/office/drawing/2010/main" val="0"/>
              </a:ext>
            </a:extLst>
          </a:blip>
          <a:srcRect l="-12021" r="-12021"/>
          <a:stretch>
            <a:fillRect/>
          </a:stretch>
        </p:blipFill>
        <p:spPr/>
      </p:pic>
      <p:sp>
        <p:nvSpPr>
          <p:cNvPr id="7" name="Text Placeholder 6"/>
          <p:cNvSpPr>
            <a:spLocks noGrp="1"/>
          </p:cNvSpPr>
          <p:nvPr>
            <p:ph type="body" sz="quarter" idx="14"/>
          </p:nvPr>
        </p:nvSpPr>
        <p:spPr/>
        <p:txBody>
          <a:bodyPr>
            <a:normAutofit/>
          </a:bodyPr>
          <a:lstStyle/>
          <a:p>
            <a:r>
              <a:rPr lang="en-US" sz="1600" dirty="0"/>
              <a:t>Hurricanes form from rotating winds driven by warm temperatures over the ocean. Meteorologists forecast the motion of hurricanes by studying the rotating vector fields of their wind velocity. Shown is Cyclone Catarina in the South Atlantic Ocean in 2004, as seen from the International Space Station. (credit: modification of work by NASA)</a:t>
            </a:r>
          </a:p>
        </p:txBody>
      </p:sp>
      <p:pic>
        <p:nvPicPr>
          <p:cNvPr id="8" name="Picture 7"/>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7772687" y="259755"/>
            <a:ext cx="1051733" cy="714850"/>
          </a:xfrm>
          <a:prstGeom prst="rect">
            <a:avLst/>
          </a:prstGeom>
        </p:spPr>
      </p:pic>
    </p:spTree>
    <p:extLst>
      <p:ext uri="{BB962C8B-B14F-4D97-AF65-F5344CB8AC3E}">
        <p14:creationId xmlns:p14="http://schemas.microsoft.com/office/powerpoint/2010/main" val="17026505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Figure 6.19</a:t>
            </a:r>
          </a:p>
        </p:txBody>
      </p:sp>
      <p:pic>
        <p:nvPicPr>
          <p:cNvPr id="3" name="Picture Placeholder 2" descr="Three curves: C_1, C_2, and C_3. One of the endpoints of C_2 is also an endpoint of C_1, and the other endpoint of C_2 is also an end point of C_3. C_1’s and C_3’s other endpoints are not connect to any other curve. C_1 and C_3 appear to be nearly straight lines while C_2 is an increasing concave down curve. There are three arrowheads on each curve segment all pointing in the same direction: C_1 to C_2, C_2 to C_3, and C_3 to its other endpoint."/>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57064" r="-57064"/>
          <a:stretch>
            <a:fillRect/>
          </a:stretch>
        </p:blipFill>
        <p:spPr/>
      </p:pic>
      <mc:AlternateContent xmlns:mc="http://schemas.openxmlformats.org/markup-compatibility/2006" xmlns:a14="http://schemas.microsoft.com/office/drawing/2010/main">
        <mc:Choice Requires="a14">
          <p:sp>
            <p:nvSpPr>
              <p:cNvPr id="7" name="Text Placeholder 6"/>
              <p:cNvSpPr>
                <a:spLocks noGrp="1"/>
              </p:cNvSpPr>
              <p:nvPr>
                <p:ph type="body" sz="quarter" idx="14"/>
              </p:nvPr>
            </p:nvSpPr>
            <p:spPr/>
            <p:txBody>
              <a:bodyPr>
                <a:normAutofit/>
              </a:bodyPr>
              <a:lstStyle/>
              <a:p>
                <a:r>
                  <a:rPr lang="en-US" sz="1600" dirty="0"/>
                  <a:t>The union of </a:t>
                </a:r>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a:rPr>
                          <m:t>𝐶</m:t>
                        </m:r>
                      </m:e>
                      <m:sub>
                        <m:r>
                          <a:rPr lang="en-US" sz="1600" b="0" i="1" smtClean="0">
                            <a:latin typeface="Cambria Math"/>
                          </a:rPr>
                          <m:t>1</m:t>
                        </m:r>
                      </m:sub>
                    </m:sSub>
                  </m:oMath>
                </a14:m>
                <a:r>
                  <a:rPr lang="en-US" sz="1600" dirty="0"/>
                  <a:t>, </a:t>
                </a:r>
                <a14:m>
                  <m:oMath xmlns:m="http://schemas.openxmlformats.org/officeDocument/2006/math">
                    <m:sSub>
                      <m:sSubPr>
                        <m:ctrlPr>
                          <a:rPr lang="en-US" sz="1600" i="1">
                            <a:latin typeface="Cambria Math" panose="02040503050406030204" pitchFamily="18" charset="0"/>
                          </a:rPr>
                        </m:ctrlPr>
                      </m:sSubPr>
                      <m:e>
                        <m:r>
                          <a:rPr lang="en-US" sz="1600" i="1">
                            <a:latin typeface="Cambria Math"/>
                          </a:rPr>
                          <m:t>𝐶</m:t>
                        </m:r>
                      </m:e>
                      <m:sub>
                        <m:r>
                          <a:rPr lang="en-US" sz="1600" b="0" i="1" smtClean="0">
                            <a:latin typeface="Cambria Math"/>
                          </a:rPr>
                          <m:t>2</m:t>
                        </m:r>
                      </m:sub>
                    </m:sSub>
                  </m:oMath>
                </a14:m>
                <a:r>
                  <a:rPr lang="en-US" sz="1600" dirty="0"/>
                  <a:t>, </a:t>
                </a:r>
                <a14:m>
                  <m:oMath xmlns:m="http://schemas.openxmlformats.org/officeDocument/2006/math">
                    <m:sSub>
                      <m:sSubPr>
                        <m:ctrlPr>
                          <a:rPr lang="en-US" sz="1600" i="1">
                            <a:latin typeface="Cambria Math" panose="02040503050406030204" pitchFamily="18" charset="0"/>
                          </a:rPr>
                        </m:ctrlPr>
                      </m:sSubPr>
                      <m:e>
                        <m:r>
                          <a:rPr lang="en-US" sz="1600" i="1">
                            <a:latin typeface="Cambria Math"/>
                          </a:rPr>
                          <m:t>𝐶</m:t>
                        </m:r>
                      </m:e>
                      <m:sub>
                        <m:r>
                          <a:rPr lang="en-US" sz="1600" b="0" i="1" smtClean="0">
                            <a:latin typeface="Cambria Math"/>
                          </a:rPr>
                          <m:t>3</m:t>
                        </m:r>
                      </m:sub>
                    </m:sSub>
                  </m:oMath>
                </a14:m>
                <a:r>
                  <a:rPr lang="en-US" sz="1600" dirty="0"/>
                  <a:t> is a piecewise smooth curve.</a:t>
                </a:r>
              </a:p>
            </p:txBody>
          </p:sp>
        </mc:Choice>
        <mc:Fallback xmlns="">
          <p:sp>
            <p:nvSpPr>
              <p:cNvPr id="7" name="Text Placeholder 6"/>
              <p:cNvSpPr>
                <a:spLocks noGrp="1" noRot="1" noChangeAspect="1" noMove="1" noResize="1" noEditPoints="1" noAdjustHandles="1" noChangeArrowheads="1" noChangeShapeType="1" noTextEdit="1"/>
              </p:cNvSpPr>
              <p:nvPr>
                <p:ph type="body" sz="quarter" idx="14"/>
              </p:nvPr>
            </p:nvSpPr>
            <p:spPr>
              <a:blipFill rotWithShape="1">
                <a:blip r:embed="rId3"/>
                <a:stretch>
                  <a:fillRect l="-378" t="-1571"/>
                </a:stretch>
              </a:blipFill>
            </p:spPr>
            <p:txBody>
              <a:bodyPr/>
              <a:lstStyle/>
              <a:p>
                <a:r>
                  <a:rPr lang="en-US">
                    <a:noFill/>
                  </a:rPr>
                  <a:t> </a:t>
                </a:r>
              </a:p>
            </p:txBody>
          </p:sp>
        </mc:Fallback>
      </mc:AlternateContent>
      <p:pic>
        <p:nvPicPr>
          <p:cNvPr id="8" name="Picture 7"/>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7772687" y="259755"/>
            <a:ext cx="1051733" cy="714850"/>
          </a:xfrm>
          <a:prstGeom prst="rect">
            <a:avLst/>
          </a:prstGeom>
        </p:spPr>
      </p:pic>
    </p:spTree>
    <p:extLst>
      <p:ext uri="{BB962C8B-B14F-4D97-AF65-F5344CB8AC3E}">
        <p14:creationId xmlns:p14="http://schemas.microsoft.com/office/powerpoint/2010/main" val="8954805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Figure 6.20</a:t>
            </a:r>
          </a:p>
        </p:txBody>
      </p:sp>
      <p:pic>
        <p:nvPicPr>
          <p:cNvPr id="2" name="Picture Placeholder 1" descr="A vector field in two dimensions. The arrows following roughly a 90-degree angle to the origin in quadrants 1 and 3 point to the origin. As the arrows deviate from this angle, they point away from the angle ad become smaller. Above, they point up and to the left, and below, they point down and to the right. A rectangle is drawn in quadrant 1 from 0 to 2 on the x axis and from 0 to 1 on the y axis. C_1 is the base, C_2 is the right leg, C_3 is the top, and C_4 is the left leg."/>
          <p:cNvPicPr>
            <a:picLocks noGrp="1" noChangeAspect="1"/>
          </p:cNvPicPr>
          <p:nvPr>
            <p:ph type="pic" sz="quarter" idx="13"/>
          </p:nvPr>
        </p:nvPicPr>
        <p:blipFill>
          <a:blip r:embed="rId2" cstate="email">
            <a:extLst>
              <a:ext uri="{28A0092B-C50C-407E-A947-70E740481C1C}">
                <a14:useLocalDpi xmlns:a14="http://schemas.microsoft.com/office/drawing/2010/main" val="0"/>
              </a:ext>
            </a:extLst>
          </a:blip>
          <a:srcRect l="-52623" r="-52623"/>
          <a:stretch>
            <a:fillRect/>
          </a:stretch>
        </p:blipFill>
        <p:spPr/>
      </p:pic>
      <p:sp>
        <p:nvSpPr>
          <p:cNvPr id="7" name="Text Placeholder 6"/>
          <p:cNvSpPr>
            <a:spLocks noGrp="1"/>
          </p:cNvSpPr>
          <p:nvPr>
            <p:ph type="body" sz="quarter" idx="14"/>
          </p:nvPr>
        </p:nvSpPr>
        <p:spPr/>
        <p:txBody>
          <a:bodyPr>
            <a:normAutofit/>
          </a:bodyPr>
          <a:lstStyle/>
          <a:p>
            <a:r>
              <a:rPr lang="en-US" sz="1600" dirty="0"/>
              <a:t>Rectangle and vector field for </a:t>
            </a:r>
            <a:r>
              <a:rPr lang="en-US" sz="1600" dirty="0">
                <a:solidFill>
                  <a:srgbClr val="6CB255"/>
                </a:solidFill>
              </a:rPr>
              <a:t>Example 6.21</a:t>
            </a:r>
            <a:r>
              <a:rPr lang="en-US" sz="1600" dirty="0"/>
              <a:t>.</a:t>
            </a:r>
          </a:p>
        </p:txBody>
      </p:sp>
      <p:pic>
        <p:nvPicPr>
          <p:cNvPr id="8" name="Picture 7"/>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7772687" y="259755"/>
            <a:ext cx="1051733" cy="714850"/>
          </a:xfrm>
          <a:prstGeom prst="rect">
            <a:avLst/>
          </a:prstGeom>
        </p:spPr>
      </p:pic>
    </p:spTree>
    <p:extLst>
      <p:ext uri="{BB962C8B-B14F-4D97-AF65-F5344CB8AC3E}">
        <p14:creationId xmlns:p14="http://schemas.microsoft.com/office/powerpoint/2010/main" val="37603961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a:normAutofit/>
          </a:bodyPr>
          <a:lstStyle/>
          <a:p>
            <a:r>
              <a:rPr lang="en-US" dirty="0"/>
              <a:t>Figure 6.21</a:t>
            </a:r>
            <a:endParaRPr lang="en-US" sz="2400" dirty="0">
              <a:solidFill>
                <a:srgbClr val="6CB255"/>
              </a:solidFill>
            </a:endParaRPr>
          </a:p>
        </p:txBody>
      </p:sp>
      <p:pic>
        <p:nvPicPr>
          <p:cNvPr id="2" name="Picture Placeholder 1" descr="A three dimensional diagram. An increasing, then slightly decreasing concave down curve is drawn from (0,2,0) to (pi/2, 0, 2). The arrow on the curve is pointing to the latter endpoint."/>
          <p:cNvPicPr>
            <a:picLocks noGrp="1" noChangeAspect="1"/>
          </p:cNvPicPr>
          <p:nvPr>
            <p:ph type="pic" sz="quarter" idx="13"/>
          </p:nvPr>
        </p:nvPicPr>
        <p:blipFill rotWithShape="1">
          <a:blip r:embed="rId2">
            <a:extLst>
              <a:ext uri="{28A0092B-C50C-407E-A947-70E740481C1C}">
                <a14:useLocalDpi xmlns:a14="http://schemas.microsoft.com/office/drawing/2010/main" val="0"/>
              </a:ext>
            </a:extLst>
          </a:blip>
          <a:srcRect t="-2566" b="-2566"/>
          <a:stretch/>
        </p:blipFill>
        <p:spPr>
          <a:xfrm>
            <a:off x="457200" y="1108075"/>
            <a:ext cx="4032250" cy="5256213"/>
          </a:xfrm>
        </p:spPr>
      </p:pic>
      <p:sp>
        <p:nvSpPr>
          <p:cNvPr id="14" name="Text Placeholder 13"/>
          <p:cNvSpPr>
            <a:spLocks noGrp="1"/>
          </p:cNvSpPr>
          <p:nvPr>
            <p:ph type="body" sz="quarter" idx="14"/>
          </p:nvPr>
        </p:nvSpPr>
        <p:spPr>
          <a:xfrm>
            <a:off x="4606925" y="1107617"/>
            <a:ext cx="3913188" cy="5256973"/>
          </a:xfrm>
        </p:spPr>
        <p:txBody>
          <a:bodyPr>
            <a:noAutofit/>
          </a:bodyPr>
          <a:lstStyle/>
          <a:p>
            <a:r>
              <a:rPr lang="en-US" sz="1600" dirty="0">
                <a:solidFill>
                  <a:schemeClr val="tx1"/>
                </a:solidFill>
              </a:rPr>
              <a:t>The wire from </a:t>
            </a:r>
            <a:r>
              <a:rPr lang="en-US" sz="1600" dirty="0">
                <a:solidFill>
                  <a:srgbClr val="6CB255"/>
                </a:solidFill>
              </a:rPr>
              <a:t>Example 6.22</a:t>
            </a:r>
            <a:r>
              <a:rPr lang="en-US" sz="1600" dirty="0">
                <a:solidFill>
                  <a:srgbClr val="000000"/>
                </a:solidFill>
              </a:rPr>
              <a:t>.</a:t>
            </a:r>
          </a:p>
        </p:txBody>
      </p:sp>
      <p:pic>
        <p:nvPicPr>
          <p:cNvPr id="11" name="Picture 10"/>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7772687" y="259755"/>
            <a:ext cx="1051733" cy="714850"/>
          </a:xfrm>
          <a:prstGeom prst="rect">
            <a:avLst/>
          </a:prstGeom>
        </p:spPr>
      </p:pic>
    </p:spTree>
    <p:extLst>
      <p:ext uri="{BB962C8B-B14F-4D97-AF65-F5344CB8AC3E}">
        <p14:creationId xmlns:p14="http://schemas.microsoft.com/office/powerpoint/2010/main" val="29009955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a:normAutofit/>
          </a:bodyPr>
          <a:lstStyle/>
          <a:p>
            <a:pPr algn="r"/>
            <a:r>
              <a:rPr lang="en-US" dirty="0"/>
              <a:t>Figure 6.22</a:t>
            </a:r>
            <a:endParaRPr lang="en-US" sz="2400" dirty="0">
              <a:solidFill>
                <a:srgbClr val="6CB255"/>
              </a:solidFill>
            </a:endParaRPr>
          </a:p>
        </p:txBody>
      </p:sp>
      <p:pic>
        <p:nvPicPr>
          <p:cNvPr id="2" name="Picture Placeholder 1" descr="A three dimensional diagram of the curve and vector field for the example. The curve is an increasing concave up curve starting close to the origin and above the x axis. As the curve goes left above the (x,y) plane, the height also increases. The arrows in the vector field get longer as the z component becomes larger."/>
          <p:cNvPicPr>
            <a:picLocks noGrp="1" noChangeAspect="1"/>
          </p:cNvPicPr>
          <p:nvPr>
            <p:ph type="pic" sz="quarter" idx="13"/>
          </p:nvPr>
        </p:nvPicPr>
        <p:blipFill rotWithShape="1">
          <a:blip r:embed="rId2" cstate="email">
            <a:extLst>
              <a:ext uri="{28A0092B-C50C-407E-A947-70E740481C1C}">
                <a14:useLocalDpi xmlns:a14="http://schemas.microsoft.com/office/drawing/2010/main" val="0"/>
              </a:ext>
            </a:extLst>
          </a:blip>
          <a:srcRect l="-22438" r="-22438"/>
          <a:stretch/>
        </p:blipFill>
        <p:spPr>
          <a:xfrm>
            <a:off x="4489450" y="1108075"/>
            <a:ext cx="4030663" cy="5256213"/>
          </a:xfrm>
        </p:spPr>
      </p:pic>
      <p:sp>
        <p:nvSpPr>
          <p:cNvPr id="14" name="Text Placeholder 13"/>
          <p:cNvSpPr>
            <a:spLocks noGrp="1"/>
          </p:cNvSpPr>
          <p:nvPr>
            <p:ph type="body" sz="quarter" idx="14"/>
          </p:nvPr>
        </p:nvSpPr>
        <p:spPr>
          <a:xfrm>
            <a:off x="457200" y="1107617"/>
            <a:ext cx="3913188" cy="5256973"/>
          </a:xfrm>
        </p:spPr>
        <p:txBody>
          <a:bodyPr>
            <a:noAutofit/>
          </a:bodyPr>
          <a:lstStyle/>
          <a:p>
            <a:r>
              <a:rPr lang="en-US" sz="1600" dirty="0">
                <a:solidFill>
                  <a:schemeClr val="tx1"/>
                </a:solidFill>
              </a:rPr>
              <a:t>The curve and vector field for </a:t>
            </a:r>
            <a:r>
              <a:rPr lang="en-US" sz="1600" dirty="0">
                <a:solidFill>
                  <a:srgbClr val="6CB255"/>
                </a:solidFill>
              </a:rPr>
              <a:t>Example 6.23</a:t>
            </a:r>
            <a:r>
              <a:rPr lang="en-US" sz="1600" dirty="0">
                <a:solidFill>
                  <a:srgbClr val="000000"/>
                </a:solidFill>
              </a:rPr>
              <a:t>.</a:t>
            </a:r>
          </a:p>
        </p:txBody>
      </p:sp>
      <p:pic>
        <p:nvPicPr>
          <p:cNvPr id="11" name="Picture 10"/>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380695" y="259755"/>
            <a:ext cx="1051733" cy="714850"/>
          </a:xfrm>
          <a:prstGeom prst="rect">
            <a:avLst/>
          </a:prstGeom>
        </p:spPr>
      </p:pic>
    </p:spTree>
    <p:extLst>
      <p:ext uri="{BB962C8B-B14F-4D97-AF65-F5344CB8AC3E}">
        <p14:creationId xmlns:p14="http://schemas.microsoft.com/office/powerpoint/2010/main" val="28942330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Figure 6.23</a:t>
            </a:r>
          </a:p>
        </p:txBody>
      </p:sp>
      <p:pic>
        <p:nvPicPr>
          <p:cNvPr id="2" name="Picture Placeholder 1" descr="A simple diagram of an increasing concave down curve C in vector field F, with no coordinate plane. Towards the top of the curve, the normal n is drawn perpendicular to the curve C. Another arrow F is drawn sharing n’s endpoint. This flux points up and to the right at about a 90-degree angle to n. The arrows in the vector field to the left of n are drawn pointing straight up. The arrows after n point in the same direction as the flux."/>
          <p:cNvPicPr>
            <a:picLocks noGrp="1" noChangeAspect="1"/>
          </p:cNvPicPr>
          <p:nvPr>
            <p:ph type="pic" sz="quarter" idx="13"/>
          </p:nvPr>
        </p:nvPicPr>
        <p:blipFill>
          <a:blip r:embed="rId2" cstate="email">
            <a:extLst>
              <a:ext uri="{28A0092B-C50C-407E-A947-70E740481C1C}">
                <a14:useLocalDpi xmlns:a14="http://schemas.microsoft.com/office/drawing/2010/main" val="0"/>
              </a:ext>
            </a:extLst>
          </a:blip>
          <a:srcRect l="-58342" r="-58342"/>
          <a:stretch>
            <a:fillRect/>
          </a:stretch>
        </p:blipFill>
        <p:spPr/>
      </p:pic>
      <mc:AlternateContent xmlns:mc="http://schemas.openxmlformats.org/markup-compatibility/2006" xmlns:a14="http://schemas.microsoft.com/office/drawing/2010/main">
        <mc:Choice Requires="a14">
          <p:sp>
            <p:nvSpPr>
              <p:cNvPr id="7" name="Text Placeholder 6"/>
              <p:cNvSpPr>
                <a:spLocks noGrp="1"/>
              </p:cNvSpPr>
              <p:nvPr>
                <p:ph type="body" sz="quarter" idx="14"/>
              </p:nvPr>
            </p:nvSpPr>
            <p:spPr/>
            <p:txBody>
              <a:bodyPr>
                <a:normAutofit/>
              </a:bodyPr>
              <a:lstStyle/>
              <a:p>
                <a:r>
                  <a:rPr lang="en-US" sz="1600" dirty="0"/>
                  <a:t>The flux of vector field </a:t>
                </a:r>
                <a14:m>
                  <m:oMath xmlns:m="http://schemas.openxmlformats.org/officeDocument/2006/math">
                    <m:r>
                      <a:rPr lang="en-US" sz="1600" b="1" i="0" dirty="0" smtClean="0">
                        <a:latin typeface="Cambria Math"/>
                      </a:rPr>
                      <m:t>𝐅</m:t>
                    </m:r>
                  </m:oMath>
                </a14:m>
                <a:r>
                  <a:rPr lang="en-US" sz="1600" dirty="0"/>
                  <a:t> across curve </a:t>
                </a:r>
                <a14:m>
                  <m:oMath xmlns:m="http://schemas.openxmlformats.org/officeDocument/2006/math">
                    <m:r>
                      <a:rPr lang="en-US" sz="1600" b="0" i="1" dirty="0" smtClean="0">
                        <a:latin typeface="Cambria Math"/>
                      </a:rPr>
                      <m:t>𝐶</m:t>
                    </m:r>
                  </m:oMath>
                </a14:m>
                <a:r>
                  <a:rPr lang="en-US" sz="1600" dirty="0"/>
                  <a:t> is computed by an integral similar to a vector line integral.</a:t>
                </a:r>
              </a:p>
            </p:txBody>
          </p:sp>
        </mc:Choice>
        <mc:Fallback xmlns="">
          <p:sp>
            <p:nvSpPr>
              <p:cNvPr id="7" name="Text Placeholder 6"/>
              <p:cNvSpPr>
                <a:spLocks noGrp="1" noRot="1" noChangeAspect="1" noMove="1" noResize="1" noEditPoints="1" noAdjustHandles="1" noChangeArrowheads="1" noChangeShapeType="1" noTextEdit="1"/>
              </p:cNvSpPr>
              <p:nvPr>
                <p:ph type="body" sz="quarter" idx="14"/>
              </p:nvPr>
            </p:nvSpPr>
            <p:spPr>
              <a:blipFill rotWithShape="1">
                <a:blip r:embed="rId3"/>
                <a:stretch>
                  <a:fillRect l="-378" t="-1571"/>
                </a:stretch>
              </a:blipFill>
            </p:spPr>
            <p:txBody>
              <a:bodyPr/>
              <a:lstStyle/>
              <a:p>
                <a:r>
                  <a:rPr lang="en-US">
                    <a:noFill/>
                  </a:rPr>
                  <a:t> </a:t>
                </a:r>
              </a:p>
            </p:txBody>
          </p:sp>
        </mc:Fallback>
      </mc:AlternateContent>
      <p:pic>
        <p:nvPicPr>
          <p:cNvPr id="8" name="Picture 7"/>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7772687" y="259755"/>
            <a:ext cx="1051733" cy="714850"/>
          </a:xfrm>
          <a:prstGeom prst="rect">
            <a:avLst/>
          </a:prstGeom>
        </p:spPr>
      </p:pic>
    </p:spTree>
    <p:extLst>
      <p:ext uri="{BB962C8B-B14F-4D97-AF65-F5344CB8AC3E}">
        <p14:creationId xmlns:p14="http://schemas.microsoft.com/office/powerpoint/2010/main" val="14474836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Figure 6.24</a:t>
            </a:r>
          </a:p>
        </p:txBody>
      </p:sp>
      <mc:AlternateContent xmlns:mc="http://schemas.openxmlformats.org/markup-compatibility/2006" xmlns:a14="http://schemas.microsoft.com/office/drawing/2010/main">
        <mc:Choice Requires="a14">
          <p:sp>
            <p:nvSpPr>
              <p:cNvPr id="7" name="Text Placeholder 6"/>
              <p:cNvSpPr>
                <a:spLocks noGrp="1"/>
              </p:cNvSpPr>
              <p:nvPr>
                <p:ph type="body" sz="quarter" idx="14"/>
              </p:nvPr>
            </p:nvSpPr>
            <p:spPr/>
            <p:txBody>
              <a:bodyPr>
                <a:normAutofit/>
              </a:bodyPr>
              <a:lstStyle/>
              <a:p>
                <a:r>
                  <a:rPr lang="en-US" sz="1600" dirty="0"/>
                  <a:t>A unit circle in vector field </a:t>
                </a:r>
                <a14:m>
                  <m:oMath xmlns:m="http://schemas.openxmlformats.org/officeDocument/2006/math">
                    <m:r>
                      <a:rPr lang="en-US" sz="1600" b="1" i="0" dirty="0" smtClean="0">
                        <a:latin typeface="Cambria Math"/>
                      </a:rPr>
                      <m:t>𝐅</m:t>
                    </m:r>
                    <m:r>
                      <a:rPr lang="en-US" sz="1600" i="1" dirty="0" smtClean="0">
                        <a:latin typeface="Cambria Math"/>
                      </a:rPr>
                      <m:t>=〈2</m:t>
                    </m:r>
                    <m:r>
                      <a:rPr lang="en-US" sz="1600" i="1" dirty="0" smtClean="0">
                        <a:latin typeface="Cambria Math"/>
                      </a:rPr>
                      <m:t>𝑥</m:t>
                    </m:r>
                    <m:r>
                      <a:rPr lang="en-US" sz="1600" i="1" dirty="0">
                        <a:latin typeface="Cambria Math"/>
                      </a:rPr>
                      <m:t>, </m:t>
                    </m:r>
                    <m:r>
                      <a:rPr lang="en-US" sz="1600" i="1" dirty="0" smtClean="0">
                        <a:latin typeface="Cambria Math"/>
                      </a:rPr>
                      <m:t>2</m:t>
                    </m:r>
                    <m:r>
                      <a:rPr lang="en-US" sz="1600" i="1" dirty="0" smtClean="0">
                        <a:latin typeface="Cambria Math"/>
                      </a:rPr>
                      <m:t>𝑦</m:t>
                    </m:r>
                    <m:r>
                      <a:rPr lang="en-US" sz="1600" i="1" dirty="0" smtClean="0">
                        <a:latin typeface="Cambria Math"/>
                      </a:rPr>
                      <m:t>〉</m:t>
                    </m:r>
                  </m:oMath>
                </a14:m>
                <a:r>
                  <a:rPr lang="en-US" sz="1600" dirty="0"/>
                  <a:t>.</a:t>
                </a:r>
              </a:p>
            </p:txBody>
          </p:sp>
        </mc:Choice>
        <mc:Fallback xmlns="">
          <p:sp>
            <p:nvSpPr>
              <p:cNvPr id="7" name="Text Placeholder 6"/>
              <p:cNvSpPr>
                <a:spLocks noGrp="1" noRot="1" noChangeAspect="1" noMove="1" noResize="1" noEditPoints="1" noAdjustHandles="1" noChangeArrowheads="1" noChangeShapeType="1" noTextEdit="1"/>
              </p:cNvSpPr>
              <p:nvPr>
                <p:ph type="body" sz="quarter" idx="14"/>
              </p:nvPr>
            </p:nvSpPr>
            <p:spPr>
              <a:blipFill rotWithShape="1">
                <a:blip r:embed="rId2"/>
                <a:stretch>
                  <a:fillRect l="-378" t="-1571"/>
                </a:stretch>
              </a:blipFill>
            </p:spPr>
            <p:txBody>
              <a:bodyPr/>
              <a:lstStyle/>
              <a:p>
                <a:r>
                  <a:rPr lang="en-US">
                    <a:noFill/>
                  </a:rPr>
                  <a:t> </a:t>
                </a:r>
              </a:p>
            </p:txBody>
          </p:sp>
        </mc:Fallback>
      </mc:AlternateContent>
      <p:pic>
        <p:nvPicPr>
          <p:cNvPr id="8" name="Picture 7"/>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7772687" y="259755"/>
            <a:ext cx="1051733" cy="714850"/>
          </a:xfrm>
          <a:prstGeom prst="rect">
            <a:avLst/>
          </a:prstGeom>
        </p:spPr>
      </p:pic>
      <p:pic>
        <p:nvPicPr>
          <p:cNvPr id="4" name="Picture Placeholder 3" descr="A unit circle in a vector field in two dimensions. The arrows point away from the origin in a radial pattern. Shorter vectors are near the origin, and longer ones are further away. A unit circle is drawn around the origin to fit the pattern, and arrowheads are drawn on the circle in a counterclockwise manner."/>
          <p:cNvPicPr>
            <a:picLocks noGrp="1" noChangeAspect="1"/>
          </p:cNvPicPr>
          <p:nvPr>
            <p:ph type="pic" sz="quarter" idx="13"/>
          </p:nvPr>
        </p:nvPicPr>
        <p:blipFill>
          <a:blip r:embed="rId4">
            <a:extLst>
              <a:ext uri="{28A0092B-C50C-407E-A947-70E740481C1C}">
                <a14:useLocalDpi xmlns:a14="http://schemas.microsoft.com/office/drawing/2010/main" val="0"/>
              </a:ext>
            </a:extLst>
          </a:blip>
          <a:srcRect l="-13164" r="-13164"/>
          <a:stretch>
            <a:fillRect/>
          </a:stretch>
        </p:blipFill>
        <p:spPr/>
      </p:pic>
    </p:spTree>
    <p:extLst>
      <p:ext uri="{BB962C8B-B14F-4D97-AF65-F5344CB8AC3E}">
        <p14:creationId xmlns:p14="http://schemas.microsoft.com/office/powerpoint/2010/main" val="35217199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Figure 6.25</a:t>
            </a:r>
          </a:p>
        </p:txBody>
      </p:sp>
      <p:pic>
        <p:nvPicPr>
          <p:cNvPr id="2" name="Picture Placeholder 1" descr="An image showing eight curves and their types. The first curve is neither simple nor closed; it has two endpoints and crosses itself twice. The second curve is simple but not closed; it does not cross itself and has two endpoints. The third curve is closed but is not simple; it crosses itself a few times. The fourth is a simple closed curve; it does not cross itself and has no endpoints. The fifth is a simple, not closed curve; it does not cross itself, but it has endpoints. The sixth is a simple, closed curve; it does not cross itself and has no endpoints. The seventh is closed but not a simple curve; it crosses itself but has no endpoints. The last is not simple and not closed; it crosses itself and has endpoints."/>
          <p:cNvPicPr>
            <a:picLocks noGrp="1" noChangeAspect="1"/>
          </p:cNvPicPr>
          <p:nvPr>
            <p:ph type="pic" sz="quarter" idx="13"/>
          </p:nvPr>
        </p:nvPicPr>
        <p:blipFill>
          <a:blip r:embed="rId2" cstate="email">
            <a:extLst>
              <a:ext uri="{28A0092B-C50C-407E-A947-70E740481C1C}">
                <a14:useLocalDpi xmlns:a14="http://schemas.microsoft.com/office/drawing/2010/main" val="0"/>
              </a:ext>
            </a:extLst>
          </a:blip>
          <a:srcRect t="-3202" b="-3202"/>
          <a:stretch>
            <a:fillRect/>
          </a:stretch>
        </p:blipFill>
        <p:spPr/>
      </p:pic>
      <p:sp>
        <p:nvSpPr>
          <p:cNvPr id="7" name="Text Placeholder 6"/>
          <p:cNvSpPr>
            <a:spLocks noGrp="1"/>
          </p:cNvSpPr>
          <p:nvPr>
            <p:ph type="body" sz="quarter" idx="14"/>
          </p:nvPr>
        </p:nvSpPr>
        <p:spPr/>
        <p:txBody>
          <a:bodyPr>
            <a:normAutofit/>
          </a:bodyPr>
          <a:lstStyle/>
          <a:p>
            <a:r>
              <a:rPr lang="en-US" sz="1600" dirty="0">
                <a:solidFill>
                  <a:schemeClr val="tx1"/>
                </a:solidFill>
              </a:rPr>
              <a:t>Types of curves that are simple or not simple and closed or not closed.</a:t>
            </a:r>
          </a:p>
        </p:txBody>
      </p:sp>
      <p:pic>
        <p:nvPicPr>
          <p:cNvPr id="8" name="Picture 7"/>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7772687" y="259755"/>
            <a:ext cx="1051733" cy="714850"/>
          </a:xfrm>
          <a:prstGeom prst="rect">
            <a:avLst/>
          </a:prstGeom>
        </p:spPr>
      </p:pic>
    </p:spTree>
    <p:extLst>
      <p:ext uri="{BB962C8B-B14F-4D97-AF65-F5344CB8AC3E}">
        <p14:creationId xmlns:p14="http://schemas.microsoft.com/office/powerpoint/2010/main" val="15281155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Figure 6.26</a:t>
            </a:r>
          </a:p>
        </p:txBody>
      </p:sp>
      <p:pic>
        <p:nvPicPr>
          <p:cNvPr id="2" name="Picture Placeholder 1" descr="A diagram in the (x,y) coordinate plane that shows a closed but not simple curve. It looks like a horizontal figure eight with the crossing point at the origin."/>
          <p:cNvPicPr>
            <a:picLocks noGrp="1" noChangeAspect="1"/>
          </p:cNvPicPr>
          <p:nvPr>
            <p:ph type="pic" sz="quarter" idx="13"/>
          </p:nvPr>
        </p:nvPicPr>
        <p:blipFill>
          <a:blip r:embed="rId2" cstate="email">
            <a:extLst>
              <a:ext uri="{28A0092B-C50C-407E-A947-70E740481C1C}">
                <a14:useLocalDpi xmlns:a14="http://schemas.microsoft.com/office/drawing/2010/main" val="0"/>
              </a:ext>
            </a:extLst>
          </a:blip>
          <a:srcRect l="-16562" r="-16562"/>
          <a:stretch>
            <a:fillRect/>
          </a:stretch>
        </p:blipFill>
        <p:spPr/>
      </p:pic>
      <p:sp>
        <p:nvSpPr>
          <p:cNvPr id="7" name="Text Placeholder 6"/>
          <p:cNvSpPr>
            <a:spLocks noGrp="1"/>
          </p:cNvSpPr>
          <p:nvPr>
            <p:ph type="body" sz="quarter" idx="14"/>
          </p:nvPr>
        </p:nvSpPr>
        <p:spPr/>
        <p:txBody>
          <a:bodyPr>
            <a:normAutofit/>
          </a:bodyPr>
          <a:lstStyle/>
          <a:p>
            <a:r>
              <a:rPr lang="en-US" sz="1600" dirty="0"/>
              <a:t>A curve that is closed but not simple.</a:t>
            </a:r>
          </a:p>
        </p:txBody>
      </p:sp>
      <p:pic>
        <p:nvPicPr>
          <p:cNvPr id="8" name="Picture 7"/>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7772687" y="259755"/>
            <a:ext cx="1051733" cy="714850"/>
          </a:xfrm>
          <a:prstGeom prst="rect">
            <a:avLst/>
          </a:prstGeom>
        </p:spPr>
      </p:pic>
    </p:spTree>
    <p:extLst>
      <p:ext uri="{BB962C8B-B14F-4D97-AF65-F5344CB8AC3E}">
        <p14:creationId xmlns:p14="http://schemas.microsoft.com/office/powerpoint/2010/main" val="1622705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a:normAutofit/>
          </a:bodyPr>
          <a:lstStyle/>
          <a:p>
            <a:r>
              <a:rPr lang="en-US" dirty="0"/>
              <a:t>Figure 6.27</a:t>
            </a:r>
            <a:endParaRPr lang="en-US" sz="2400" dirty="0">
              <a:solidFill>
                <a:srgbClr val="6CB255"/>
              </a:solidFill>
            </a:endParaRPr>
          </a:p>
        </p:txBody>
      </p:sp>
      <p:pic>
        <p:nvPicPr>
          <p:cNvPr id="2" name="Picture Placeholder 1" descr="A diagram showing simply connected, connected, and not connected regions. The simply connected regions have no holes. The connected regions may have holes, but a path can still be found between any two points in the region. The not connected region has some points that cannot be connected by a path in the region. Here, this is illustrated by showing two circular shapes that are defined as part of region D1 but are separated by white space."/>
          <p:cNvPicPr>
            <a:picLocks noGrp="1" noChangeAspect="1"/>
          </p:cNvPicPr>
          <p:nvPr>
            <p:ph type="pic" sz="quarter" idx="13"/>
          </p:nvPr>
        </p:nvPicPr>
        <p:blipFill rotWithShape="1">
          <a:blip r:embed="rId2" cstate="email">
            <a:extLst>
              <a:ext uri="{28A0092B-C50C-407E-A947-70E740481C1C}">
                <a14:useLocalDpi xmlns:a14="http://schemas.microsoft.com/office/drawing/2010/main" val="0"/>
              </a:ext>
            </a:extLst>
          </a:blip>
          <a:srcRect t="-4364" b="-4364"/>
          <a:stretch/>
        </p:blipFill>
        <p:spPr>
          <a:xfrm>
            <a:off x="457200" y="1108075"/>
            <a:ext cx="4032250" cy="5256213"/>
          </a:xfrm>
        </p:spPr>
      </p:pic>
      <p:sp>
        <p:nvSpPr>
          <p:cNvPr id="14" name="Text Placeholder 13"/>
          <p:cNvSpPr>
            <a:spLocks noGrp="1"/>
          </p:cNvSpPr>
          <p:nvPr>
            <p:ph type="body" sz="quarter" idx="14"/>
          </p:nvPr>
        </p:nvSpPr>
        <p:spPr>
          <a:xfrm>
            <a:off x="4606925" y="1107617"/>
            <a:ext cx="3913188" cy="5256973"/>
          </a:xfrm>
        </p:spPr>
        <p:txBody>
          <a:bodyPr>
            <a:noAutofit/>
          </a:bodyPr>
          <a:lstStyle/>
          <a:p>
            <a:r>
              <a:rPr lang="en-US" sz="1600" dirty="0">
                <a:solidFill>
                  <a:srgbClr val="000000"/>
                </a:solidFill>
              </a:rPr>
              <a:t>Not all connected regions are simply connected. </a:t>
            </a:r>
            <a:r>
              <a:rPr lang="en-US" sz="1600" dirty="0">
                <a:solidFill>
                  <a:srgbClr val="6CB255"/>
                </a:solidFill>
              </a:rPr>
              <a:t>(a)</a:t>
            </a:r>
            <a:r>
              <a:rPr lang="en-US" sz="1600" dirty="0"/>
              <a:t> </a:t>
            </a:r>
            <a:r>
              <a:rPr lang="en-US" sz="1600" dirty="0">
                <a:solidFill>
                  <a:srgbClr val="000000"/>
                </a:solidFill>
              </a:rPr>
              <a:t>Simply connected regions have no holes. </a:t>
            </a:r>
            <a:r>
              <a:rPr lang="en-US" sz="1600" dirty="0">
                <a:solidFill>
                  <a:srgbClr val="6CB255"/>
                </a:solidFill>
              </a:rPr>
              <a:t>(b)</a:t>
            </a:r>
            <a:r>
              <a:rPr lang="en-US" sz="1600" dirty="0"/>
              <a:t> </a:t>
            </a:r>
            <a:r>
              <a:rPr lang="en-US" sz="1600" dirty="0">
                <a:solidFill>
                  <a:srgbClr val="000000"/>
                </a:solidFill>
              </a:rPr>
              <a:t>Connected regions that are not simply connected may have holes but you can still find a path in the region between any two points. </a:t>
            </a:r>
            <a:r>
              <a:rPr lang="en-US" sz="1600" dirty="0">
                <a:solidFill>
                  <a:srgbClr val="6CB255"/>
                </a:solidFill>
              </a:rPr>
              <a:t>(c)</a:t>
            </a:r>
            <a:r>
              <a:rPr lang="en-US" sz="1600" dirty="0"/>
              <a:t> </a:t>
            </a:r>
            <a:r>
              <a:rPr lang="en-US" sz="1600" dirty="0">
                <a:solidFill>
                  <a:schemeClr val="tx1"/>
                </a:solidFill>
              </a:rPr>
              <a:t>A</a:t>
            </a:r>
            <a:r>
              <a:rPr lang="en-US" sz="1600" dirty="0"/>
              <a:t> </a:t>
            </a:r>
            <a:r>
              <a:rPr lang="en-US" sz="1600" dirty="0">
                <a:solidFill>
                  <a:schemeClr val="tx1"/>
                </a:solidFill>
              </a:rPr>
              <a:t>region that is not connected has some points that cannot be connected by a path in the region.</a:t>
            </a:r>
          </a:p>
        </p:txBody>
      </p:sp>
      <p:pic>
        <p:nvPicPr>
          <p:cNvPr id="11" name="Picture 10"/>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7772687" y="259755"/>
            <a:ext cx="1051733" cy="714850"/>
          </a:xfrm>
          <a:prstGeom prst="rect">
            <a:avLst/>
          </a:prstGeom>
        </p:spPr>
      </p:pic>
    </p:spTree>
    <p:extLst>
      <p:ext uri="{BB962C8B-B14F-4D97-AF65-F5344CB8AC3E}">
        <p14:creationId xmlns:p14="http://schemas.microsoft.com/office/powerpoint/2010/main" val="30956800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endParaRPr lang="en-US" dirty="0"/>
          </a:p>
        </p:txBody>
      </p:sp>
      <p:pic>
        <p:nvPicPr>
          <p:cNvPr id="2" name="Picture Placeholder 1" descr="A shaded circle with an open space in the shape of a circle inside it but very close to the boundary."/>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65182" r="-65182"/>
          <a:stretch>
            <a:fillRect/>
          </a:stretch>
        </p:blipFill>
        <p:spPr/>
      </p:pic>
      <p:sp>
        <p:nvSpPr>
          <p:cNvPr id="7" name="Text Placeholder 6"/>
          <p:cNvSpPr>
            <a:spLocks noGrp="1"/>
          </p:cNvSpPr>
          <p:nvPr>
            <p:ph type="body" sz="quarter" idx="14"/>
          </p:nvPr>
        </p:nvSpPr>
        <p:spPr/>
        <p:txBody>
          <a:bodyPr>
            <a:normAutofit/>
          </a:bodyPr>
          <a:lstStyle/>
          <a:p>
            <a:endParaRPr lang="en-US" sz="1600" dirty="0"/>
          </a:p>
        </p:txBody>
      </p:sp>
      <p:pic>
        <p:nvPicPr>
          <p:cNvPr id="8" name="Picture 7"/>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7772687" y="259755"/>
            <a:ext cx="1051733" cy="714850"/>
          </a:xfrm>
          <a:prstGeom prst="rect">
            <a:avLst/>
          </a:prstGeom>
        </p:spPr>
      </p:pic>
    </p:spTree>
    <p:extLst>
      <p:ext uri="{BB962C8B-B14F-4D97-AF65-F5344CB8AC3E}">
        <p14:creationId xmlns:p14="http://schemas.microsoft.com/office/powerpoint/2010/main" val="32843820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p:cNvSpPr>
            <a:spLocks noGrp="1"/>
          </p:cNvSpPr>
          <p:nvPr>
            <p:ph type="title"/>
          </p:nvPr>
        </p:nvSpPr>
        <p:spPr/>
        <p:txBody>
          <a:bodyPr>
            <a:normAutofit/>
          </a:bodyPr>
          <a:lstStyle/>
          <a:p>
            <a:r>
              <a:rPr lang="en-US" sz="2400" dirty="0">
                <a:solidFill>
                  <a:srgbClr val="6CB255"/>
                </a:solidFill>
              </a:rPr>
              <a:t>Figure 6.2</a:t>
            </a:r>
          </a:p>
        </p:txBody>
      </p:sp>
      <p:pic>
        <p:nvPicPr>
          <p:cNvPr id="2" name="Picture Placeholder 1" descr="Two images, labeled A and B. Image A shows the gravitational field exerted by two astronomical bodies on a small object. The earth is on the left, and the moon is on the right. The earth is surrounded by long arrows pointing towards its center arranged in concentric circles. There is a break in the circle on the right, across from the moon. The moon is surrounded by smaller arrows that curve out and to the right. Image B shows the vector velocity field of water on the surface of a river with a large rock in the middle. The arrows tend to point at the same angle as the riverbank. Where the river meets the rock, the arrows point around the rock. After the rock, the some arrows point forward, and others turn back to the rock. The water flows fastest towards the middle of the river and around the rock and slowest along the riverbank."/>
          <p:cNvPicPr>
            <a:picLocks noGrp="1" noChangeAspect="1"/>
          </p:cNvPicPr>
          <p:nvPr>
            <p:ph type="pic" sz="quarter" idx="13"/>
          </p:nvPr>
        </p:nvPicPr>
        <p:blipFill>
          <a:blip r:embed="rId2" cstate="email">
            <a:extLst>
              <a:ext uri="{28A0092B-C50C-407E-A947-70E740481C1C}">
                <a14:useLocalDpi xmlns:a14="http://schemas.microsoft.com/office/drawing/2010/main" val="0"/>
              </a:ext>
            </a:extLst>
          </a:blip>
          <a:srcRect t="-6652" b="-6652"/>
          <a:stretch>
            <a:fillRect/>
          </a:stretch>
        </p:blipFill>
        <p:spPr>
          <a:xfrm>
            <a:off x="457200" y="1108075"/>
            <a:ext cx="4032250" cy="5256213"/>
          </a:xfrm>
        </p:spPr>
      </p:pic>
      <p:sp>
        <p:nvSpPr>
          <p:cNvPr id="14" name="Text Placeholder 13"/>
          <p:cNvSpPr>
            <a:spLocks noGrp="1"/>
          </p:cNvSpPr>
          <p:nvPr>
            <p:ph type="body" sz="quarter" idx="14"/>
          </p:nvPr>
        </p:nvSpPr>
        <p:spPr>
          <a:xfrm>
            <a:off x="4606925" y="1107617"/>
            <a:ext cx="3913188" cy="5256973"/>
          </a:xfrm>
        </p:spPr>
        <p:txBody>
          <a:bodyPr>
            <a:noAutofit/>
          </a:bodyPr>
          <a:lstStyle/>
          <a:p>
            <a:pPr marL="342900" indent="-342900">
              <a:buFontTx/>
              <a:buAutoNum type="alphaLcParenBoth"/>
            </a:pPr>
            <a:r>
              <a:rPr lang="en-US" sz="1600" dirty="0">
                <a:solidFill>
                  <a:schemeClr val="tx1"/>
                </a:solidFill>
              </a:rPr>
              <a:t>The gravitational field exerted by two astronomical bodies on a small object.</a:t>
            </a:r>
          </a:p>
          <a:p>
            <a:pPr marL="342900" indent="-342900">
              <a:buFontTx/>
              <a:buAutoNum type="alphaLcParenBoth"/>
            </a:pPr>
            <a:r>
              <a:rPr lang="en-US" sz="1600" dirty="0">
                <a:solidFill>
                  <a:schemeClr val="tx1"/>
                </a:solidFill>
              </a:rPr>
              <a:t>The vector velocity field of water on the surface of a river shows the varied speeds of water. Red indicates that the magnitude of the vector is greater, so the water flows more quickly; blue indicates a lesser magnitude and a slower speed of water flow.</a:t>
            </a:r>
          </a:p>
        </p:txBody>
      </p:sp>
      <p:pic>
        <p:nvPicPr>
          <p:cNvPr id="11" name="Picture 10"/>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7772687" y="259755"/>
            <a:ext cx="1051733" cy="714850"/>
          </a:xfrm>
          <a:prstGeom prst="rect">
            <a:avLst/>
          </a:prstGeom>
        </p:spPr>
      </p:pic>
    </p:spTree>
    <p:extLst>
      <p:ext uri="{BB962C8B-B14F-4D97-AF65-F5344CB8AC3E}">
        <p14:creationId xmlns:p14="http://schemas.microsoft.com/office/powerpoint/2010/main" val="328724835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Figure 6.28</a:t>
            </a:r>
          </a:p>
        </p:txBody>
      </p:sp>
      <p:pic>
        <p:nvPicPr>
          <p:cNvPr id="2" name="Picture Placeholder 1" descr="A vector field in two dimensions. The arrows are longer the further away from the origin they are. They stretch out from the origin, forming a rectangular pattern. A line segment is drawn from P_0 at (0,0) to P_1 at (2,2)."/>
          <p:cNvPicPr>
            <a:picLocks noGrp="1" noChangeAspect="1"/>
          </p:cNvPicPr>
          <p:nvPr>
            <p:ph type="pic" sz="quarter" idx="13"/>
          </p:nvPr>
        </p:nvPicPr>
        <p:blipFill>
          <a:blip r:embed="rId2" cstate="email">
            <a:extLst>
              <a:ext uri="{28A0092B-C50C-407E-A947-70E740481C1C}">
                <a14:useLocalDpi xmlns:a14="http://schemas.microsoft.com/office/drawing/2010/main" val="0"/>
              </a:ext>
            </a:extLst>
          </a:blip>
          <a:srcRect l="-47462" r="-47462"/>
          <a:stretch>
            <a:fillRect/>
          </a:stretch>
        </p:blipFill>
        <p:spPr/>
      </p:pic>
      <mc:AlternateContent xmlns:mc="http://schemas.openxmlformats.org/markup-compatibility/2006" xmlns:a14="http://schemas.microsoft.com/office/drawing/2010/main">
        <mc:Choice Requires="a14">
          <p:sp>
            <p:nvSpPr>
              <p:cNvPr id="7" name="Text Placeholder 6"/>
              <p:cNvSpPr>
                <a:spLocks noGrp="1"/>
              </p:cNvSpPr>
              <p:nvPr>
                <p:ph type="body" sz="quarter" idx="14"/>
              </p:nvPr>
            </p:nvSpPr>
            <p:spPr/>
            <p:txBody>
              <a:bodyPr>
                <a:normAutofit/>
              </a:bodyPr>
              <a:lstStyle/>
              <a:p>
                <a:r>
                  <a:rPr lang="en-US" sz="1600" dirty="0"/>
                  <a:t>The value of line integral </a:t>
                </a:r>
                <a14:m>
                  <m:oMath xmlns:m="http://schemas.openxmlformats.org/officeDocument/2006/math">
                    <m:nary>
                      <m:naryPr>
                        <m:limLoc m:val="undOvr"/>
                        <m:supHide m:val="on"/>
                        <m:ctrlPr>
                          <a:rPr lang="en-US" sz="1600" i="1">
                            <a:latin typeface="Cambria Math" panose="02040503050406030204" pitchFamily="18" charset="0"/>
                          </a:rPr>
                        </m:ctrlPr>
                      </m:naryPr>
                      <m:sub>
                        <m:r>
                          <a:rPr lang="en-US" sz="1600" i="1">
                            <a:latin typeface="Cambria Math"/>
                          </a:rPr>
                          <m:t>𝐶</m:t>
                        </m:r>
                      </m:sub>
                      <m:sup/>
                      <m:e>
                        <m:r>
                          <a:rPr lang="en-US" sz="1600" b="1" i="0" smtClean="0">
                            <a:latin typeface="Cambria Math"/>
                          </a:rPr>
                          <m:t>𝐅</m:t>
                        </m:r>
                        <m:r>
                          <a:rPr lang="en-US" sz="1600" i="1" dirty="0">
                            <a:latin typeface="Cambria Math"/>
                          </a:rPr>
                          <m:t>•</m:t>
                        </m:r>
                        <m:r>
                          <a:rPr lang="en-US" sz="1600" i="1">
                            <a:latin typeface="Cambria Math"/>
                          </a:rPr>
                          <m:t>𝑑</m:t>
                        </m:r>
                        <m:r>
                          <a:rPr lang="en-US" sz="1600" b="1">
                            <a:latin typeface="Cambria Math"/>
                          </a:rPr>
                          <m:t>𝐫</m:t>
                        </m:r>
                      </m:e>
                    </m:nary>
                  </m:oMath>
                </a14:m>
                <a:r>
                  <a:rPr lang="en-US" sz="1600" dirty="0"/>
                  <a:t> depends only on the value of the potential function of </a:t>
                </a:r>
                <a14:m>
                  <m:oMath xmlns:m="http://schemas.openxmlformats.org/officeDocument/2006/math">
                    <m:r>
                      <a:rPr lang="en-US" sz="1600" b="1" i="0" dirty="0" smtClean="0">
                        <a:latin typeface="Cambria Math"/>
                      </a:rPr>
                      <m:t>𝐅</m:t>
                    </m:r>
                  </m:oMath>
                </a14:m>
                <a:r>
                  <a:rPr lang="en-US" sz="1600" dirty="0"/>
                  <a:t> at the endpoints of the curve.</a:t>
                </a:r>
              </a:p>
            </p:txBody>
          </p:sp>
        </mc:Choice>
        <mc:Fallback xmlns="">
          <p:sp>
            <p:nvSpPr>
              <p:cNvPr id="7" name="Text Placeholder 6"/>
              <p:cNvSpPr>
                <a:spLocks noGrp="1" noRot="1" noChangeAspect="1" noMove="1" noResize="1" noEditPoints="1" noAdjustHandles="1" noChangeArrowheads="1" noChangeShapeType="1" noTextEdit="1"/>
              </p:cNvSpPr>
              <p:nvPr>
                <p:ph type="body" sz="quarter" idx="14"/>
              </p:nvPr>
            </p:nvSpPr>
            <p:spPr>
              <a:blipFill rotWithShape="1">
                <a:blip r:embed="rId3"/>
                <a:stretch>
                  <a:fillRect l="-378" t="-40838" r="-76"/>
                </a:stretch>
              </a:blipFill>
            </p:spPr>
            <p:txBody>
              <a:bodyPr/>
              <a:lstStyle/>
              <a:p>
                <a:r>
                  <a:rPr lang="en-US">
                    <a:noFill/>
                  </a:rPr>
                  <a:t> </a:t>
                </a:r>
              </a:p>
            </p:txBody>
          </p:sp>
        </mc:Fallback>
      </mc:AlternateContent>
      <p:pic>
        <p:nvPicPr>
          <p:cNvPr id="8" name="Picture 7"/>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7772687" y="259755"/>
            <a:ext cx="1051733" cy="714850"/>
          </a:xfrm>
          <a:prstGeom prst="rect">
            <a:avLst/>
          </a:prstGeom>
        </p:spPr>
      </p:pic>
    </p:spTree>
    <p:extLst>
      <p:ext uri="{BB962C8B-B14F-4D97-AF65-F5344CB8AC3E}">
        <p14:creationId xmlns:p14="http://schemas.microsoft.com/office/powerpoint/2010/main" val="382506720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endParaRPr lang="en-US" dirty="0"/>
          </a:p>
        </p:txBody>
      </p:sp>
      <p:pic>
        <p:nvPicPr>
          <p:cNvPr id="2" name="Picture Placeholder 1" descr="A vector field in two dimensions. The arrows near the origin are the shortest, and the arrows in the upper right and lower left corners of quadrants 1 and 3 are the shortest. The arrows go up and to the left in quadrants 1 and 3. In quadrant 2, the arrows stretch up and to the right for values greater than x=-1. The closer the arrows are to y=1, the more horizontal they become. For values less than x=-1, the arrows point up and form a curve to the left. The closer the arrows are to y=1, the more horizontal they become. Above y=1, it looks like the arrows are shifting from vertical, going down to horizontal. In quadrant 4, the arrows go up and to the right fairly regularly, but they tend to be curving to the right the larger the x value becomes. For y values less than -1, the arrows shift from pointing up to pointing down, following x=1. The lower half of the unit circle with center at the origin is drawn in quadrants 3 and 4."/>
          <p:cNvPicPr>
            <a:picLocks noGrp="1" noChangeAspect="1"/>
          </p:cNvPicPr>
          <p:nvPr>
            <p:ph type="pic" sz="quarter" idx="13"/>
          </p:nvPr>
        </p:nvPicPr>
        <p:blipFill>
          <a:blip r:embed="rId2" cstate="email">
            <a:extLst>
              <a:ext uri="{28A0092B-C50C-407E-A947-70E740481C1C}">
                <a14:useLocalDpi xmlns:a14="http://schemas.microsoft.com/office/drawing/2010/main" val="0"/>
              </a:ext>
            </a:extLst>
          </a:blip>
          <a:srcRect l="-32350" r="-32350"/>
          <a:stretch>
            <a:fillRect/>
          </a:stretch>
        </p:blipFill>
        <p:spPr/>
      </p:pic>
      <p:sp>
        <p:nvSpPr>
          <p:cNvPr id="7" name="Text Placeholder 6"/>
          <p:cNvSpPr>
            <a:spLocks noGrp="1"/>
          </p:cNvSpPr>
          <p:nvPr>
            <p:ph type="body" sz="quarter" idx="14"/>
          </p:nvPr>
        </p:nvSpPr>
        <p:spPr/>
        <p:txBody>
          <a:bodyPr>
            <a:normAutofit/>
          </a:bodyPr>
          <a:lstStyle/>
          <a:p>
            <a:endParaRPr lang="en-US" sz="1600" dirty="0"/>
          </a:p>
        </p:txBody>
      </p:sp>
      <p:pic>
        <p:nvPicPr>
          <p:cNvPr id="8" name="Picture 7"/>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7772687" y="259755"/>
            <a:ext cx="1051733" cy="714850"/>
          </a:xfrm>
          <a:prstGeom prst="rect">
            <a:avLst/>
          </a:prstGeom>
        </p:spPr>
      </p:pic>
    </p:spTree>
    <p:extLst>
      <p:ext uri="{BB962C8B-B14F-4D97-AF65-F5344CB8AC3E}">
        <p14:creationId xmlns:p14="http://schemas.microsoft.com/office/powerpoint/2010/main" val="12843361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Figure 6.29</a:t>
            </a:r>
          </a:p>
        </p:txBody>
      </p:sp>
      <p:pic>
        <p:nvPicPr>
          <p:cNvPr id="2" name="Picture Placeholder 1" descr="A vector field in two dimensions. The arrows are shorter the closer to the x axis and line x=1.5 they become. The arrows point up, converging around x=1.5 in quadrant 1. That line is approached from the left and from the right. Below, in quadrant 4, the arrows in the rough interval [1,2.5] curve out, away from the given line x=1.5, but do turn back in and converge to x=1.5 above the x axis. Outside of that interval, the arrows go to the left and right horizontally for x values less than 1 and greater than 2.5, respectively. A line is drawn from P_1 at the origin to P_2 at (3,.75) and labeled C_2. C_1 is a simple curve that connects the given endpoints above C_2, C_3 is a simple curve that connects the given endpoints below C_2."/>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11899" r="-11899"/>
          <a:stretch>
            <a:fillRect/>
          </a:stretch>
        </p:blipFill>
        <p:spPr/>
      </p:pic>
      <p:sp>
        <p:nvSpPr>
          <p:cNvPr id="7" name="Text Placeholder 6"/>
          <p:cNvSpPr>
            <a:spLocks noGrp="1"/>
          </p:cNvSpPr>
          <p:nvPr>
            <p:ph type="body" sz="quarter" idx="14"/>
          </p:nvPr>
        </p:nvSpPr>
        <p:spPr/>
        <p:txBody>
          <a:bodyPr>
            <a:normAutofit/>
          </a:bodyPr>
          <a:lstStyle/>
          <a:p>
            <a:r>
              <a:rPr lang="en-US" sz="1600" dirty="0"/>
              <a:t>The vector field is conservative, and therefore independent of path.</a:t>
            </a:r>
          </a:p>
        </p:txBody>
      </p:sp>
      <p:pic>
        <p:nvPicPr>
          <p:cNvPr id="8" name="Picture 7"/>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7772687" y="259755"/>
            <a:ext cx="1051733" cy="714850"/>
          </a:xfrm>
          <a:prstGeom prst="rect">
            <a:avLst/>
          </a:prstGeom>
        </p:spPr>
      </p:pic>
    </p:spTree>
    <p:extLst>
      <p:ext uri="{BB962C8B-B14F-4D97-AF65-F5344CB8AC3E}">
        <p14:creationId xmlns:p14="http://schemas.microsoft.com/office/powerpoint/2010/main" val="2736642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a:normAutofit/>
          </a:bodyPr>
          <a:lstStyle/>
          <a:p>
            <a:pPr algn="r"/>
            <a:r>
              <a:rPr lang="en-US" dirty="0"/>
              <a:t>Figure 6.30</a:t>
            </a:r>
            <a:endParaRPr lang="en-US" sz="2400" dirty="0">
              <a:solidFill>
                <a:srgbClr val="6CB255"/>
              </a:solidFill>
            </a:endParaRPr>
          </a:p>
        </p:txBody>
      </p:sp>
      <p:pic>
        <p:nvPicPr>
          <p:cNvPr id="2" name="Picture Placeholder 1" descr="A diagram of a region D in the rough shape of a backwards C. It is a simply connected region formed by a closed curve. Another curve C_1 is drawn inside D from point X to (a,y). C_2 is a horizontal line segment drawn from (a,y) to (x,y). Arrowheads point to (a,y) on C_1 and to (x,y) on C_2."/>
          <p:cNvPicPr>
            <a:picLocks noGrp="1" noChangeAspect="1"/>
          </p:cNvPicPr>
          <p:nvPr>
            <p:ph type="pic" sz="quarter" idx="13"/>
          </p:nvPr>
        </p:nvPicPr>
        <p:blipFill rotWithShape="1">
          <a:blip r:embed="rId2" cstate="email">
            <a:extLst>
              <a:ext uri="{28A0092B-C50C-407E-A947-70E740481C1C}">
                <a14:useLocalDpi xmlns:a14="http://schemas.microsoft.com/office/drawing/2010/main" val="0"/>
              </a:ext>
            </a:extLst>
          </a:blip>
          <a:srcRect t="-4612" b="-4612"/>
          <a:stretch/>
        </p:blipFill>
        <p:spPr>
          <a:xfrm>
            <a:off x="4489450" y="1108075"/>
            <a:ext cx="4030663" cy="5256213"/>
          </a:xfrm>
        </p:spPr>
      </p:pic>
      <mc:AlternateContent xmlns:mc="http://schemas.openxmlformats.org/markup-compatibility/2006" xmlns:a14="http://schemas.microsoft.com/office/drawing/2010/main">
        <mc:Choice Requires="a14">
          <p:sp>
            <p:nvSpPr>
              <p:cNvPr id="14" name="Text Placeholder 13"/>
              <p:cNvSpPr>
                <a:spLocks noGrp="1"/>
              </p:cNvSpPr>
              <p:nvPr>
                <p:ph type="body" sz="quarter" idx="14"/>
              </p:nvPr>
            </p:nvSpPr>
            <p:spPr>
              <a:xfrm>
                <a:off x="457200" y="1107617"/>
                <a:ext cx="3913188" cy="5256973"/>
              </a:xfrm>
            </p:spPr>
            <p:txBody>
              <a:bodyPr>
                <a:noAutofit/>
              </a:bodyPr>
              <a:lstStyle/>
              <a:p>
                <a:r>
                  <a:rPr lang="en-US" sz="1600" dirty="0">
                    <a:solidFill>
                      <a:srgbClr val="000000"/>
                    </a:solidFill>
                  </a:rPr>
                  <a:t>Here, </a:t>
                </a:r>
                <a14:m>
                  <m:oMath xmlns:m="http://schemas.openxmlformats.org/officeDocument/2006/math">
                    <m:sSub>
                      <m:sSubPr>
                        <m:ctrlPr>
                          <a:rPr lang="en-US" sz="1600" i="1" smtClean="0">
                            <a:solidFill>
                              <a:srgbClr val="000000"/>
                            </a:solidFill>
                            <a:latin typeface="Cambria Math" panose="02040503050406030204" pitchFamily="18" charset="0"/>
                          </a:rPr>
                        </m:ctrlPr>
                      </m:sSubPr>
                      <m:e>
                        <m:r>
                          <a:rPr lang="en-US" sz="1600" b="0" i="1" smtClean="0">
                            <a:solidFill>
                              <a:srgbClr val="000000"/>
                            </a:solidFill>
                            <a:latin typeface="Cambria Math"/>
                          </a:rPr>
                          <m:t>𝐶</m:t>
                        </m:r>
                      </m:e>
                      <m:sub>
                        <m:r>
                          <a:rPr lang="en-US" sz="1600" b="0" i="1" smtClean="0">
                            <a:solidFill>
                              <a:srgbClr val="000000"/>
                            </a:solidFill>
                            <a:latin typeface="Cambria Math"/>
                          </a:rPr>
                          <m:t>1</m:t>
                        </m:r>
                      </m:sub>
                    </m:sSub>
                  </m:oMath>
                </a14:m>
                <a:r>
                  <a:rPr lang="en-US" sz="1600" i="1" dirty="0">
                    <a:solidFill>
                      <a:srgbClr val="000000"/>
                    </a:solidFill>
                  </a:rPr>
                  <a:t> </a:t>
                </a:r>
                <a:r>
                  <a:rPr lang="en-US" sz="1600" dirty="0">
                    <a:solidFill>
                      <a:srgbClr val="000000"/>
                    </a:solidFill>
                  </a:rPr>
                  <a:t>is any path from </a:t>
                </a:r>
                <a14:m>
                  <m:oMath xmlns:m="http://schemas.openxmlformats.org/officeDocument/2006/math">
                    <m:r>
                      <a:rPr lang="en-US" sz="1600" i="1" dirty="0" smtClean="0">
                        <a:solidFill>
                          <a:srgbClr val="000000"/>
                        </a:solidFill>
                        <a:latin typeface="Cambria Math"/>
                      </a:rPr>
                      <m:t>𝐶</m:t>
                    </m:r>
                  </m:oMath>
                </a14:m>
                <a:r>
                  <a:rPr lang="en-US" sz="1600" dirty="0">
                    <a:solidFill>
                      <a:srgbClr val="000000"/>
                    </a:solidFill>
                  </a:rPr>
                  <a:t> to </a:t>
                </a:r>
                <a14:m>
                  <m:oMath xmlns:m="http://schemas.openxmlformats.org/officeDocument/2006/math">
                    <m:d>
                      <m:dPr>
                        <m:ctrlPr>
                          <a:rPr lang="en-US" sz="1600" i="1" dirty="0" smtClean="0">
                            <a:solidFill>
                              <a:srgbClr val="000000"/>
                            </a:solidFill>
                            <a:latin typeface="Cambria Math" panose="02040503050406030204" pitchFamily="18" charset="0"/>
                          </a:rPr>
                        </m:ctrlPr>
                      </m:dPr>
                      <m:e>
                        <m:r>
                          <a:rPr lang="en-US" sz="1600" i="1" dirty="0" smtClean="0">
                            <a:solidFill>
                              <a:srgbClr val="000000"/>
                            </a:solidFill>
                            <a:latin typeface="Cambria Math"/>
                          </a:rPr>
                          <m:t>𝑎</m:t>
                        </m:r>
                        <m:r>
                          <a:rPr lang="en-US" sz="1600" i="1" dirty="0" smtClean="0">
                            <a:solidFill>
                              <a:srgbClr val="000000"/>
                            </a:solidFill>
                            <a:latin typeface="Cambria Math"/>
                          </a:rPr>
                          <m:t>, </m:t>
                        </m:r>
                        <m:r>
                          <a:rPr lang="en-US" sz="1600" i="1" dirty="0" smtClean="0">
                            <a:solidFill>
                              <a:srgbClr val="000000"/>
                            </a:solidFill>
                            <a:latin typeface="Cambria Math"/>
                          </a:rPr>
                          <m:t>𝑦</m:t>
                        </m:r>
                      </m:e>
                    </m:d>
                  </m:oMath>
                </a14:m>
                <a:r>
                  <a:rPr lang="en-US" sz="1600" dirty="0">
                    <a:solidFill>
                      <a:srgbClr val="000000"/>
                    </a:solidFill>
                  </a:rPr>
                  <a:t> that stays inside </a:t>
                </a:r>
                <a14:m>
                  <m:oMath xmlns:m="http://schemas.openxmlformats.org/officeDocument/2006/math">
                    <m:r>
                      <a:rPr lang="en-US" sz="1600" i="1" dirty="0" smtClean="0">
                        <a:solidFill>
                          <a:srgbClr val="000000"/>
                        </a:solidFill>
                        <a:latin typeface="Cambria Math"/>
                      </a:rPr>
                      <m:t>𝐷</m:t>
                    </m:r>
                  </m:oMath>
                </a14:m>
                <a:r>
                  <a:rPr lang="en-US" sz="1600" dirty="0">
                    <a:solidFill>
                      <a:srgbClr val="000000"/>
                    </a:solidFill>
                  </a:rPr>
                  <a:t>, and </a:t>
                </a:r>
                <a14:m>
                  <m:oMath xmlns:m="http://schemas.openxmlformats.org/officeDocument/2006/math">
                    <m:sSub>
                      <m:sSubPr>
                        <m:ctrlPr>
                          <a:rPr lang="en-US" sz="1600" i="1">
                            <a:solidFill>
                              <a:srgbClr val="000000"/>
                            </a:solidFill>
                            <a:latin typeface="Cambria Math" panose="02040503050406030204" pitchFamily="18" charset="0"/>
                          </a:rPr>
                        </m:ctrlPr>
                      </m:sSubPr>
                      <m:e>
                        <m:r>
                          <a:rPr lang="en-US" sz="1600" i="1">
                            <a:solidFill>
                              <a:srgbClr val="000000"/>
                            </a:solidFill>
                            <a:latin typeface="Cambria Math"/>
                          </a:rPr>
                          <m:t>𝐶</m:t>
                        </m:r>
                      </m:e>
                      <m:sub>
                        <m:r>
                          <a:rPr lang="en-US" sz="1600" b="0" i="1" smtClean="0">
                            <a:solidFill>
                              <a:srgbClr val="000000"/>
                            </a:solidFill>
                            <a:latin typeface="Cambria Math"/>
                          </a:rPr>
                          <m:t>2</m:t>
                        </m:r>
                      </m:sub>
                    </m:sSub>
                  </m:oMath>
                </a14:m>
                <a:r>
                  <a:rPr lang="en-US" sz="1600" dirty="0">
                    <a:solidFill>
                      <a:srgbClr val="000000"/>
                    </a:solidFill>
                  </a:rPr>
                  <a:t> is the horizontal line segment from </a:t>
                </a:r>
                <a14:m>
                  <m:oMath xmlns:m="http://schemas.openxmlformats.org/officeDocument/2006/math">
                    <m:r>
                      <a:rPr lang="en-US" sz="1600" i="1" dirty="0" smtClean="0">
                        <a:solidFill>
                          <a:srgbClr val="000000"/>
                        </a:solidFill>
                        <a:latin typeface="Cambria Math"/>
                      </a:rPr>
                      <m:t>(</m:t>
                    </m:r>
                    <m:r>
                      <a:rPr lang="en-US" sz="1600" i="1" dirty="0" smtClean="0">
                        <a:solidFill>
                          <a:srgbClr val="000000"/>
                        </a:solidFill>
                        <a:latin typeface="Cambria Math"/>
                      </a:rPr>
                      <m:t>𝑎</m:t>
                    </m:r>
                    <m:r>
                      <a:rPr lang="en-US" sz="1600" i="1" dirty="0" smtClean="0">
                        <a:solidFill>
                          <a:srgbClr val="000000"/>
                        </a:solidFill>
                        <a:latin typeface="Cambria Math"/>
                      </a:rPr>
                      <m:t>, </m:t>
                    </m:r>
                    <m:r>
                      <a:rPr lang="en-US" sz="1600" i="1" dirty="0" smtClean="0">
                        <a:solidFill>
                          <a:srgbClr val="000000"/>
                        </a:solidFill>
                        <a:latin typeface="Cambria Math"/>
                      </a:rPr>
                      <m:t>𝑦</m:t>
                    </m:r>
                    <m:r>
                      <a:rPr lang="en-US" sz="1600" i="1" dirty="0" smtClean="0">
                        <a:solidFill>
                          <a:srgbClr val="000000"/>
                        </a:solidFill>
                        <a:latin typeface="Cambria Math"/>
                      </a:rPr>
                      <m:t>)</m:t>
                    </m:r>
                  </m:oMath>
                </a14:m>
                <a:r>
                  <a:rPr lang="en-US" sz="1600" dirty="0">
                    <a:solidFill>
                      <a:srgbClr val="000000"/>
                    </a:solidFill>
                  </a:rPr>
                  <a:t> to </a:t>
                </a:r>
                <a14:m>
                  <m:oMath xmlns:m="http://schemas.openxmlformats.org/officeDocument/2006/math">
                    <m:r>
                      <a:rPr lang="en-US" sz="1600" i="1" dirty="0" smtClean="0">
                        <a:solidFill>
                          <a:srgbClr val="000000"/>
                        </a:solidFill>
                        <a:latin typeface="Cambria Math"/>
                      </a:rPr>
                      <m:t>(</m:t>
                    </m:r>
                    <m:r>
                      <a:rPr lang="en-US" sz="1600" i="1" dirty="0" smtClean="0">
                        <a:solidFill>
                          <a:srgbClr val="000000"/>
                        </a:solidFill>
                        <a:latin typeface="Cambria Math"/>
                      </a:rPr>
                      <m:t>𝑥</m:t>
                    </m:r>
                    <m:r>
                      <a:rPr lang="en-US" sz="1600" i="1" dirty="0" smtClean="0">
                        <a:solidFill>
                          <a:srgbClr val="000000"/>
                        </a:solidFill>
                        <a:latin typeface="Cambria Math"/>
                      </a:rPr>
                      <m:t>, </m:t>
                    </m:r>
                    <m:r>
                      <a:rPr lang="en-US" sz="1600" i="1" dirty="0" smtClean="0">
                        <a:solidFill>
                          <a:srgbClr val="000000"/>
                        </a:solidFill>
                        <a:latin typeface="Cambria Math"/>
                      </a:rPr>
                      <m:t>𝑦</m:t>
                    </m:r>
                    <m:r>
                      <a:rPr lang="en-US" sz="1600" i="1" dirty="0" smtClean="0">
                        <a:solidFill>
                          <a:srgbClr val="000000"/>
                        </a:solidFill>
                        <a:latin typeface="Cambria Math"/>
                      </a:rPr>
                      <m:t>)</m:t>
                    </m:r>
                  </m:oMath>
                </a14:m>
                <a:r>
                  <a:rPr lang="en-US" sz="1600" dirty="0">
                    <a:solidFill>
                      <a:srgbClr val="000000"/>
                    </a:solidFill>
                  </a:rPr>
                  <a:t>.</a:t>
                </a:r>
              </a:p>
            </p:txBody>
          </p:sp>
        </mc:Choice>
        <mc:Fallback xmlns="">
          <p:sp>
            <p:nvSpPr>
              <p:cNvPr id="14" name="Text Placeholder 13"/>
              <p:cNvSpPr>
                <a:spLocks noGrp="1" noRot="1" noChangeAspect="1" noMove="1" noResize="1" noEditPoints="1" noAdjustHandles="1" noChangeArrowheads="1" noChangeShapeType="1" noTextEdit="1"/>
              </p:cNvSpPr>
              <p:nvPr>
                <p:ph type="body" sz="quarter" idx="14"/>
              </p:nvPr>
            </p:nvSpPr>
            <p:spPr>
              <a:xfrm>
                <a:off x="457200" y="1107617"/>
                <a:ext cx="3913188" cy="5256973"/>
              </a:xfrm>
              <a:blipFill rotWithShape="1">
                <a:blip r:embed="rId3"/>
                <a:stretch>
                  <a:fillRect l="-779" t="-348"/>
                </a:stretch>
              </a:blipFill>
            </p:spPr>
            <p:txBody>
              <a:bodyPr/>
              <a:lstStyle/>
              <a:p>
                <a:r>
                  <a:rPr lang="en-US">
                    <a:noFill/>
                  </a:rPr>
                  <a:t> </a:t>
                </a:r>
              </a:p>
            </p:txBody>
          </p:sp>
        </mc:Fallback>
      </mc:AlternateContent>
      <p:pic>
        <p:nvPicPr>
          <p:cNvPr id="11" name="Picture 10"/>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380695" y="259755"/>
            <a:ext cx="1051733" cy="714850"/>
          </a:xfrm>
          <a:prstGeom prst="rect">
            <a:avLst/>
          </a:prstGeom>
        </p:spPr>
      </p:pic>
    </p:spTree>
    <p:extLst>
      <p:ext uri="{BB962C8B-B14F-4D97-AF65-F5344CB8AC3E}">
        <p14:creationId xmlns:p14="http://schemas.microsoft.com/office/powerpoint/2010/main" val="15805508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Figure 6.31</a:t>
            </a:r>
          </a:p>
        </p:txBody>
      </p:sp>
      <p:pic>
        <p:nvPicPr>
          <p:cNvPr id="2" name="Picture Placeholder 1" descr="A vector field drawn in two dimensions. The arrows are roughly the same length. They point directly up but tend to shift to the right in the upper right portion of quadrant 1. Curves C_1 and C_2 connect the origin to point (1,1). They are both simple curves, and their arrowheads point to (1,1)."/>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67892" r="-67892"/>
          <a:stretch>
            <a:fillRect/>
          </a:stretch>
        </p:blipFill>
        <p:spPr/>
      </p:pic>
      <mc:AlternateContent xmlns:mc="http://schemas.openxmlformats.org/markup-compatibility/2006" xmlns:a14="http://schemas.microsoft.com/office/drawing/2010/main">
        <mc:Choice Requires="a14">
          <p:sp>
            <p:nvSpPr>
              <p:cNvPr id="7" name="Text Placeholder 6"/>
              <p:cNvSpPr>
                <a:spLocks noGrp="1"/>
              </p:cNvSpPr>
              <p:nvPr>
                <p:ph type="body" sz="quarter" idx="14"/>
              </p:nvPr>
            </p:nvSpPr>
            <p:spPr/>
            <p:txBody>
              <a:bodyPr>
                <a:normAutofit/>
              </a:bodyPr>
              <a:lstStyle/>
              <a:p>
                <a:r>
                  <a:rPr lang="en-US" sz="1600" dirty="0"/>
                  <a:t>Curves </a:t>
                </a:r>
                <a14:m>
                  <m:oMath xmlns:m="http://schemas.openxmlformats.org/officeDocument/2006/math">
                    <m:sSub>
                      <m:sSubPr>
                        <m:ctrlPr>
                          <a:rPr lang="en-US" sz="1600" i="1" dirty="0" smtClean="0">
                            <a:latin typeface="Cambria Math" panose="02040503050406030204" pitchFamily="18" charset="0"/>
                          </a:rPr>
                        </m:ctrlPr>
                      </m:sSubPr>
                      <m:e>
                        <m:r>
                          <a:rPr lang="en-US" sz="1600" b="0" i="1" dirty="0" smtClean="0">
                            <a:latin typeface="Cambria Math"/>
                          </a:rPr>
                          <m:t>𝐶</m:t>
                        </m:r>
                      </m:e>
                      <m:sub>
                        <m:r>
                          <a:rPr lang="en-US" sz="1600" b="0" i="1" dirty="0" smtClean="0">
                            <a:latin typeface="Cambria Math"/>
                          </a:rPr>
                          <m:t>1</m:t>
                        </m:r>
                      </m:sub>
                    </m:sSub>
                  </m:oMath>
                </a14:m>
                <a:r>
                  <a:rPr lang="en-US" sz="1600" dirty="0"/>
                  <a:t> and </a:t>
                </a:r>
                <a14:m>
                  <m:oMath xmlns:m="http://schemas.openxmlformats.org/officeDocument/2006/math">
                    <m:sSub>
                      <m:sSubPr>
                        <m:ctrlPr>
                          <a:rPr lang="en-US" sz="1600" i="1" dirty="0">
                            <a:latin typeface="Cambria Math" panose="02040503050406030204" pitchFamily="18" charset="0"/>
                          </a:rPr>
                        </m:ctrlPr>
                      </m:sSubPr>
                      <m:e>
                        <m:r>
                          <a:rPr lang="en-US" sz="1600" i="1" dirty="0">
                            <a:latin typeface="Cambria Math"/>
                          </a:rPr>
                          <m:t>𝐶</m:t>
                        </m:r>
                      </m:e>
                      <m:sub>
                        <m:r>
                          <a:rPr lang="en-US" sz="1600" b="0" i="1" dirty="0" smtClean="0">
                            <a:latin typeface="Cambria Math"/>
                          </a:rPr>
                          <m:t>2</m:t>
                        </m:r>
                      </m:sub>
                    </m:sSub>
                  </m:oMath>
                </a14:m>
                <a:r>
                  <a:rPr lang="en-US" sz="1600" dirty="0"/>
                  <a:t> are both oriented from left to right.</a:t>
                </a:r>
              </a:p>
            </p:txBody>
          </p:sp>
        </mc:Choice>
        <mc:Fallback xmlns="">
          <p:sp>
            <p:nvSpPr>
              <p:cNvPr id="7" name="Text Placeholder 6"/>
              <p:cNvSpPr>
                <a:spLocks noGrp="1" noRot="1" noChangeAspect="1" noMove="1" noResize="1" noEditPoints="1" noAdjustHandles="1" noChangeArrowheads="1" noChangeShapeType="1" noTextEdit="1"/>
              </p:cNvSpPr>
              <p:nvPr>
                <p:ph type="body" sz="quarter" idx="14"/>
              </p:nvPr>
            </p:nvSpPr>
            <p:spPr>
              <a:blipFill rotWithShape="1">
                <a:blip r:embed="rId3"/>
                <a:stretch>
                  <a:fillRect l="-378" t="-1571"/>
                </a:stretch>
              </a:blipFill>
            </p:spPr>
            <p:txBody>
              <a:bodyPr/>
              <a:lstStyle/>
              <a:p>
                <a:r>
                  <a:rPr lang="en-US">
                    <a:noFill/>
                  </a:rPr>
                  <a:t> </a:t>
                </a:r>
              </a:p>
            </p:txBody>
          </p:sp>
        </mc:Fallback>
      </mc:AlternateContent>
      <p:pic>
        <p:nvPicPr>
          <p:cNvPr id="8" name="Picture 7"/>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7772687" y="259755"/>
            <a:ext cx="1051733" cy="714850"/>
          </a:xfrm>
          <a:prstGeom prst="rect">
            <a:avLst/>
          </a:prstGeom>
        </p:spPr>
      </p:pic>
    </p:spTree>
    <p:extLst>
      <p:ext uri="{BB962C8B-B14F-4D97-AF65-F5344CB8AC3E}">
        <p14:creationId xmlns:p14="http://schemas.microsoft.com/office/powerpoint/2010/main" val="238687624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Figure 6.32</a:t>
            </a:r>
          </a:p>
        </p:txBody>
      </p:sp>
      <p:pic>
        <p:nvPicPr>
          <p:cNvPr id="2" name="Picture Placeholder 1" descr="A graph in quadrant 1 of a generic function f(x). It is an increasing concave up function for the first quarter, an increasing concave down function for the second quarter, a decreasing concave down function for the third quarter, and an increasing concave down function for the last quarter. In the second quarter, a point a is marked on the x axis, and in the third quarter, a point b is marked on the x axis. The area under the curve and between a and b is shaded. This area is labeled the integral from a to b of f(x) dx."/>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19769" r="-19769"/>
          <a:stretch>
            <a:fillRect/>
          </a:stretch>
        </p:blipFill>
        <p:spPr/>
      </p:pic>
      <mc:AlternateContent xmlns:mc="http://schemas.openxmlformats.org/markup-compatibility/2006" xmlns:a14="http://schemas.microsoft.com/office/drawing/2010/main">
        <mc:Choice Requires="a14">
          <p:sp>
            <p:nvSpPr>
              <p:cNvPr id="7" name="Text Placeholder 6"/>
              <p:cNvSpPr>
                <a:spLocks noGrp="1"/>
              </p:cNvSpPr>
              <p:nvPr>
                <p:ph type="body" sz="quarter" idx="14"/>
              </p:nvPr>
            </p:nvSpPr>
            <p:spPr/>
            <p:txBody>
              <a:bodyPr>
                <a:normAutofit/>
              </a:bodyPr>
              <a:lstStyle/>
              <a:p>
                <a:r>
                  <a:rPr lang="en-US" sz="1600" dirty="0"/>
                  <a:t>The Fundamental Theorem of Calculus says that the integral over line segment </a:t>
                </a:r>
                <a14:m>
                  <m:oMath xmlns:m="http://schemas.openxmlformats.org/officeDocument/2006/math">
                    <m:r>
                      <a:rPr lang="en-US" sz="1600" i="1" dirty="0" smtClean="0">
                        <a:latin typeface="Cambria Math"/>
                      </a:rPr>
                      <m:t>[</m:t>
                    </m:r>
                    <m:r>
                      <a:rPr lang="en-US" sz="1600" i="1" dirty="0" smtClean="0">
                        <a:latin typeface="Cambria Math"/>
                      </a:rPr>
                      <m:t>𝑎</m:t>
                    </m:r>
                    <m:r>
                      <a:rPr lang="en-US" sz="1600" i="1" dirty="0" smtClean="0">
                        <a:latin typeface="Cambria Math"/>
                      </a:rPr>
                      <m:t>, </m:t>
                    </m:r>
                    <m:r>
                      <a:rPr lang="en-US" sz="1600" i="1" dirty="0" smtClean="0">
                        <a:latin typeface="Cambria Math"/>
                      </a:rPr>
                      <m:t>𝑏</m:t>
                    </m:r>
                    <m:r>
                      <a:rPr lang="en-US" sz="1600" i="1" dirty="0" smtClean="0">
                        <a:latin typeface="Cambria Math"/>
                      </a:rPr>
                      <m:t>]</m:t>
                    </m:r>
                  </m:oMath>
                </a14:m>
                <a:r>
                  <a:rPr lang="en-US" sz="1600" dirty="0"/>
                  <a:t> depends only on the values of the antiderivative at the endpoints of </a:t>
                </a:r>
                <a14:m>
                  <m:oMath xmlns:m="http://schemas.openxmlformats.org/officeDocument/2006/math">
                    <m:r>
                      <a:rPr lang="en-US" sz="1600" i="1" dirty="0" smtClean="0">
                        <a:latin typeface="Cambria Math"/>
                      </a:rPr>
                      <m:t>[</m:t>
                    </m:r>
                    <m:r>
                      <a:rPr lang="en-US" sz="1600" i="1" dirty="0" smtClean="0">
                        <a:latin typeface="Cambria Math"/>
                      </a:rPr>
                      <m:t>𝑎</m:t>
                    </m:r>
                    <m:r>
                      <a:rPr lang="en-US" sz="1600" i="1" dirty="0" smtClean="0">
                        <a:latin typeface="Cambria Math"/>
                      </a:rPr>
                      <m:t>, </m:t>
                    </m:r>
                    <m:r>
                      <a:rPr lang="en-US" sz="1600" i="1" dirty="0" smtClean="0">
                        <a:latin typeface="Cambria Math"/>
                      </a:rPr>
                      <m:t>𝑏</m:t>
                    </m:r>
                    <m:r>
                      <a:rPr lang="en-US" sz="1600" i="1" dirty="0" smtClean="0">
                        <a:latin typeface="Cambria Math"/>
                      </a:rPr>
                      <m:t>]</m:t>
                    </m:r>
                  </m:oMath>
                </a14:m>
                <a:r>
                  <a:rPr lang="en-US" sz="1600" dirty="0"/>
                  <a:t>.</a:t>
                </a:r>
              </a:p>
            </p:txBody>
          </p:sp>
        </mc:Choice>
        <mc:Fallback xmlns="">
          <p:sp>
            <p:nvSpPr>
              <p:cNvPr id="7" name="Text Placeholder 6"/>
              <p:cNvSpPr>
                <a:spLocks noGrp="1" noRot="1" noChangeAspect="1" noMove="1" noResize="1" noEditPoints="1" noAdjustHandles="1" noChangeArrowheads="1" noChangeShapeType="1" noTextEdit="1"/>
              </p:cNvSpPr>
              <p:nvPr>
                <p:ph type="body" sz="quarter" idx="14"/>
              </p:nvPr>
            </p:nvSpPr>
            <p:spPr>
              <a:blipFill rotWithShape="1">
                <a:blip r:embed="rId3"/>
                <a:stretch>
                  <a:fillRect l="-378" t="-1571"/>
                </a:stretch>
              </a:blipFill>
            </p:spPr>
            <p:txBody>
              <a:bodyPr/>
              <a:lstStyle/>
              <a:p>
                <a:r>
                  <a:rPr lang="en-US">
                    <a:noFill/>
                  </a:rPr>
                  <a:t> </a:t>
                </a:r>
              </a:p>
            </p:txBody>
          </p:sp>
        </mc:Fallback>
      </mc:AlternateContent>
      <p:pic>
        <p:nvPicPr>
          <p:cNvPr id="8" name="Picture 7"/>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7772687" y="259755"/>
            <a:ext cx="1051733" cy="714850"/>
          </a:xfrm>
          <a:prstGeom prst="rect">
            <a:avLst/>
          </a:prstGeom>
        </p:spPr>
      </p:pic>
    </p:spTree>
    <p:extLst>
      <p:ext uri="{BB962C8B-B14F-4D97-AF65-F5344CB8AC3E}">
        <p14:creationId xmlns:p14="http://schemas.microsoft.com/office/powerpoint/2010/main" val="160170366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Figure 6.33</a:t>
            </a:r>
          </a:p>
        </p:txBody>
      </p:sp>
      <p:pic>
        <p:nvPicPr>
          <p:cNvPr id="2" name="Picture Placeholder 1" descr="A vector field in two dimensions with all of the arrows pointing up and to the right. A curve C oriented counterclockwise sections off a region D around the origin. It is a simple, closed region."/>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31539" r="-31539"/>
          <a:stretch>
            <a:fillRect/>
          </a:stretch>
        </p:blipFill>
        <p:spPr/>
      </p:pic>
      <mc:AlternateContent xmlns:mc="http://schemas.openxmlformats.org/markup-compatibility/2006" xmlns:a14="http://schemas.microsoft.com/office/drawing/2010/main">
        <mc:Choice Requires="a14">
          <p:sp>
            <p:nvSpPr>
              <p:cNvPr id="7" name="Text Placeholder 6"/>
              <p:cNvSpPr>
                <a:spLocks noGrp="1"/>
              </p:cNvSpPr>
              <p:nvPr>
                <p:ph type="body" sz="quarter" idx="14"/>
              </p:nvPr>
            </p:nvSpPr>
            <p:spPr/>
            <p:txBody>
              <a:bodyPr>
                <a:normAutofit/>
              </a:bodyPr>
              <a:lstStyle/>
              <a:p>
                <a:r>
                  <a:rPr lang="en-US" sz="1600" dirty="0"/>
                  <a:t>The circulation form of Green’s theorem relates a line integral over curve </a:t>
                </a:r>
                <a14:m>
                  <m:oMath xmlns:m="http://schemas.openxmlformats.org/officeDocument/2006/math">
                    <m:r>
                      <a:rPr lang="en-US" sz="1600" i="1" dirty="0" smtClean="0">
                        <a:latin typeface="Cambria Math"/>
                      </a:rPr>
                      <m:t>𝐶</m:t>
                    </m:r>
                  </m:oMath>
                </a14:m>
                <a:r>
                  <a:rPr lang="en-US" sz="1600" dirty="0"/>
                  <a:t> to a double integral over region </a:t>
                </a:r>
                <a14:m>
                  <m:oMath xmlns:m="http://schemas.openxmlformats.org/officeDocument/2006/math">
                    <m:r>
                      <a:rPr lang="en-US" sz="1600" i="1" dirty="0" smtClean="0">
                        <a:latin typeface="Cambria Math"/>
                      </a:rPr>
                      <m:t>𝐷</m:t>
                    </m:r>
                  </m:oMath>
                </a14:m>
                <a:r>
                  <a:rPr lang="en-US" sz="1600" dirty="0"/>
                  <a:t>.</a:t>
                </a:r>
              </a:p>
            </p:txBody>
          </p:sp>
        </mc:Choice>
        <mc:Fallback xmlns="">
          <p:sp>
            <p:nvSpPr>
              <p:cNvPr id="7" name="Text Placeholder 6"/>
              <p:cNvSpPr>
                <a:spLocks noGrp="1" noRot="1" noChangeAspect="1" noMove="1" noResize="1" noEditPoints="1" noAdjustHandles="1" noChangeArrowheads="1" noChangeShapeType="1" noTextEdit="1"/>
              </p:cNvSpPr>
              <p:nvPr>
                <p:ph type="body" sz="quarter" idx="14"/>
              </p:nvPr>
            </p:nvSpPr>
            <p:spPr>
              <a:blipFill rotWithShape="1">
                <a:blip r:embed="rId3"/>
                <a:stretch>
                  <a:fillRect l="-378" t="-1571"/>
                </a:stretch>
              </a:blipFill>
            </p:spPr>
            <p:txBody>
              <a:bodyPr/>
              <a:lstStyle/>
              <a:p>
                <a:r>
                  <a:rPr lang="en-US">
                    <a:noFill/>
                  </a:rPr>
                  <a:t> </a:t>
                </a:r>
              </a:p>
            </p:txBody>
          </p:sp>
        </mc:Fallback>
      </mc:AlternateContent>
      <p:pic>
        <p:nvPicPr>
          <p:cNvPr id="8" name="Picture 7"/>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7772687" y="259755"/>
            <a:ext cx="1051733" cy="714850"/>
          </a:xfrm>
          <a:prstGeom prst="rect">
            <a:avLst/>
          </a:prstGeom>
        </p:spPr>
      </p:pic>
    </p:spTree>
    <p:extLst>
      <p:ext uri="{BB962C8B-B14F-4D97-AF65-F5344CB8AC3E}">
        <p14:creationId xmlns:p14="http://schemas.microsoft.com/office/powerpoint/2010/main" val="401905923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Figure 6.34</a:t>
            </a:r>
          </a:p>
        </p:txBody>
      </p:sp>
      <p:pic>
        <p:nvPicPr>
          <p:cNvPr id="2" name="Picture Placeholder 1" descr="A diagram in quadrant 1. Rectangle D is oriented counterclockwise. Points a and b are on the x axis, and points c and d are on the y axis with b &gt; a and d &gt; c. The sides of the rectangle are side c1 with endpoints at (a,c) and (b,c), side c2 with endpoints at (b,c) and (b,d), side c3 with endpoints at (b,d) and (a,d), and side c4 with endpoints at (a,d) and (a,c)."/>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45700" r="-45700"/>
          <a:stretch>
            <a:fillRect/>
          </a:stretch>
        </p:blipFill>
        <p:spPr/>
      </p:pic>
      <mc:AlternateContent xmlns:mc="http://schemas.openxmlformats.org/markup-compatibility/2006" xmlns:a14="http://schemas.microsoft.com/office/drawing/2010/main">
        <mc:Choice Requires="a14">
          <p:sp>
            <p:nvSpPr>
              <p:cNvPr id="7" name="Text Placeholder 6"/>
              <p:cNvSpPr>
                <a:spLocks noGrp="1"/>
              </p:cNvSpPr>
              <p:nvPr>
                <p:ph type="body" sz="quarter" idx="14"/>
              </p:nvPr>
            </p:nvSpPr>
            <p:spPr/>
            <p:txBody>
              <a:bodyPr>
                <a:normAutofit/>
              </a:bodyPr>
              <a:lstStyle/>
              <a:p>
                <a:r>
                  <a:rPr lang="en-US" sz="1600" dirty="0">
                    <a:solidFill>
                      <a:schemeClr val="tx1"/>
                    </a:solidFill>
                  </a:rPr>
                  <a:t>Rectangle </a:t>
                </a:r>
                <a14:m>
                  <m:oMath xmlns:m="http://schemas.openxmlformats.org/officeDocument/2006/math">
                    <m:r>
                      <a:rPr lang="en-US" sz="1600" i="1" dirty="0" smtClean="0">
                        <a:solidFill>
                          <a:schemeClr val="tx1"/>
                        </a:solidFill>
                        <a:latin typeface="Cambria Math"/>
                      </a:rPr>
                      <m:t>𝐷</m:t>
                    </m:r>
                  </m:oMath>
                </a14:m>
                <a:r>
                  <a:rPr lang="en-US" sz="1600" dirty="0">
                    <a:solidFill>
                      <a:schemeClr val="tx1"/>
                    </a:solidFill>
                  </a:rPr>
                  <a:t> is oriented counterclockwise</a:t>
                </a:r>
                <a:r>
                  <a:rPr lang="en-US" sz="1600" dirty="0"/>
                  <a:t>.</a:t>
                </a:r>
              </a:p>
            </p:txBody>
          </p:sp>
        </mc:Choice>
        <mc:Fallback xmlns="">
          <p:sp>
            <p:nvSpPr>
              <p:cNvPr id="7" name="Text Placeholder 6"/>
              <p:cNvSpPr>
                <a:spLocks noGrp="1" noRot="1" noChangeAspect="1" noMove="1" noResize="1" noEditPoints="1" noAdjustHandles="1" noChangeArrowheads="1" noChangeShapeType="1" noTextEdit="1"/>
              </p:cNvSpPr>
              <p:nvPr>
                <p:ph type="body" sz="quarter" idx="14"/>
              </p:nvPr>
            </p:nvSpPr>
            <p:spPr>
              <a:blipFill rotWithShape="1">
                <a:blip r:embed="rId3"/>
                <a:stretch>
                  <a:fillRect l="-378" t="-1571"/>
                </a:stretch>
              </a:blipFill>
            </p:spPr>
            <p:txBody>
              <a:bodyPr/>
              <a:lstStyle/>
              <a:p>
                <a:r>
                  <a:rPr lang="en-US">
                    <a:noFill/>
                  </a:rPr>
                  <a:t> </a:t>
                </a:r>
              </a:p>
            </p:txBody>
          </p:sp>
        </mc:Fallback>
      </mc:AlternateContent>
      <p:pic>
        <p:nvPicPr>
          <p:cNvPr id="8" name="Picture 7"/>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7772687" y="259755"/>
            <a:ext cx="1051733" cy="714850"/>
          </a:xfrm>
          <a:prstGeom prst="rect">
            <a:avLst/>
          </a:prstGeom>
        </p:spPr>
      </p:pic>
    </p:spTree>
    <p:extLst>
      <p:ext uri="{BB962C8B-B14F-4D97-AF65-F5344CB8AC3E}">
        <p14:creationId xmlns:p14="http://schemas.microsoft.com/office/powerpoint/2010/main" val="274935106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Figure 6.35</a:t>
            </a:r>
          </a:p>
        </p:txBody>
      </p:sp>
      <p:pic>
        <p:nvPicPr>
          <p:cNvPr id="2" name="Picture Placeholder 1" descr="A vector field in two dimensions with focus on quadrant 1. The arrows near the origin are short, and the arrows further away from the origin are longer. A rectangle has endpoints at (1,1), (4,1), (4,5), and (1,5). The arrows in quadrant 3 are pointing to the right. At the y axis, they split at y = 3. Arrows above that line curve up at the y axis and shift until they are horizontally pointing to the right in quadrant 1. Arrows below that line and above the x axis curve down at the y axis and shift until they are horizontally pointing to the right. Arrows below the x axis point to the left and down, pointing back to the y axis."/>
          <p:cNvPicPr>
            <a:picLocks noGrp="1" noChangeAspect="1"/>
          </p:cNvPicPr>
          <p:nvPr>
            <p:ph type="pic" sz="quarter" idx="13"/>
          </p:nvPr>
        </p:nvPicPr>
        <p:blipFill>
          <a:blip r:embed="rId2" cstate="email">
            <a:extLst>
              <a:ext uri="{28A0092B-C50C-407E-A947-70E740481C1C}">
                <a14:useLocalDpi xmlns:a14="http://schemas.microsoft.com/office/drawing/2010/main" val="0"/>
              </a:ext>
            </a:extLst>
          </a:blip>
          <a:srcRect l="-53488" r="-53488"/>
          <a:stretch>
            <a:fillRect/>
          </a:stretch>
        </p:blipFill>
        <p:spPr/>
      </p:pic>
      <p:sp>
        <p:nvSpPr>
          <p:cNvPr id="7" name="Text Placeholder 6"/>
          <p:cNvSpPr>
            <a:spLocks noGrp="1"/>
          </p:cNvSpPr>
          <p:nvPr>
            <p:ph type="body" sz="quarter" idx="14"/>
          </p:nvPr>
        </p:nvSpPr>
        <p:spPr/>
        <p:txBody>
          <a:bodyPr>
            <a:normAutofit/>
          </a:bodyPr>
          <a:lstStyle/>
          <a:p>
            <a:r>
              <a:rPr lang="en-US" sz="1600" dirty="0"/>
              <a:t>The line integral over the boundary of the rectangle can be transformed into a double integral over the rectangle.</a:t>
            </a:r>
          </a:p>
        </p:txBody>
      </p:sp>
      <p:pic>
        <p:nvPicPr>
          <p:cNvPr id="8" name="Picture 7"/>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7772687" y="259755"/>
            <a:ext cx="1051733" cy="714850"/>
          </a:xfrm>
          <a:prstGeom prst="rect">
            <a:avLst/>
          </a:prstGeom>
        </p:spPr>
      </p:pic>
    </p:spTree>
    <p:extLst>
      <p:ext uri="{BB962C8B-B14F-4D97-AF65-F5344CB8AC3E}">
        <p14:creationId xmlns:p14="http://schemas.microsoft.com/office/powerpoint/2010/main" val="244488327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Figure 6.36</a:t>
            </a:r>
          </a:p>
        </p:txBody>
      </p:sp>
      <p:pic>
        <p:nvPicPr>
          <p:cNvPr id="2" name="Picture Placeholder 1" descr="A vector field in two dimensions. The arrows further away from the origin are much longer than those near the origin. The arrows curve out from about (.5,.5) in a clockwise spiral pattern."/>
          <p:cNvPicPr>
            <a:picLocks noGrp="1" noChangeAspect="1"/>
          </p:cNvPicPr>
          <p:nvPr>
            <p:ph type="pic" sz="quarter" idx="13"/>
          </p:nvPr>
        </p:nvPicPr>
        <p:blipFill>
          <a:blip r:embed="rId2" cstate="email">
            <a:extLst>
              <a:ext uri="{28A0092B-C50C-407E-A947-70E740481C1C}">
                <a14:useLocalDpi xmlns:a14="http://schemas.microsoft.com/office/drawing/2010/main" val="0"/>
              </a:ext>
            </a:extLst>
          </a:blip>
          <a:srcRect l="-41889" r="-41889"/>
          <a:stretch>
            <a:fillRect/>
          </a:stretch>
        </p:blipFill>
        <p:spPr/>
      </p:pic>
      <p:sp>
        <p:nvSpPr>
          <p:cNvPr id="7" name="Text Placeholder 6"/>
          <p:cNvSpPr>
            <a:spLocks noGrp="1"/>
          </p:cNvSpPr>
          <p:nvPr>
            <p:ph type="body" sz="quarter" idx="14"/>
          </p:nvPr>
        </p:nvSpPr>
        <p:spPr/>
        <p:txBody>
          <a:bodyPr>
            <a:normAutofit/>
          </a:bodyPr>
          <a:lstStyle/>
          <a:p>
            <a:r>
              <a:rPr lang="en-US" sz="1600" dirty="0"/>
              <a:t>The line integral over the boundary circle can be transformed into a double integral over the disk enclosed by the circle.</a:t>
            </a:r>
          </a:p>
        </p:txBody>
      </p:sp>
      <p:pic>
        <p:nvPicPr>
          <p:cNvPr id="8" name="Picture 7"/>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7772687" y="259755"/>
            <a:ext cx="1051733" cy="714850"/>
          </a:xfrm>
          <a:prstGeom prst="rect">
            <a:avLst/>
          </a:prstGeom>
        </p:spPr>
      </p:pic>
    </p:spTree>
    <p:extLst>
      <p:ext uri="{BB962C8B-B14F-4D97-AF65-F5344CB8AC3E}">
        <p14:creationId xmlns:p14="http://schemas.microsoft.com/office/powerpoint/2010/main" val="24574395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p:cNvSpPr>
            <a:spLocks noGrp="1"/>
          </p:cNvSpPr>
          <p:nvPr>
            <p:ph type="title"/>
          </p:nvPr>
        </p:nvSpPr>
        <p:spPr/>
        <p:txBody>
          <a:bodyPr>
            <a:normAutofit/>
          </a:bodyPr>
          <a:lstStyle/>
          <a:p>
            <a:pPr algn="r"/>
            <a:r>
              <a:rPr lang="en-US" sz="2400" dirty="0">
                <a:solidFill>
                  <a:srgbClr val="6CB255"/>
                </a:solidFill>
              </a:rPr>
              <a:t>Figure 6.3</a:t>
            </a:r>
          </a:p>
        </p:txBody>
      </p:sp>
      <p:pic>
        <p:nvPicPr>
          <p:cNvPr id="2" name="Picture Placeholder 1" descr="Visual representations of a radial vector field on a coordinate field. The arrows are stretching away from the origin in a radial pattern. The magnitudes increase the further the arrows are from the origin, so the lines are longer. The second version shows concentric circles around the origin to highlight the radial pattern."/>
          <p:cNvPicPr>
            <a:picLocks noGrp="1" noChangeAspect="1"/>
          </p:cNvPicPr>
          <p:nvPr>
            <p:ph type="pic" sz="quarter" idx="13"/>
          </p:nvPr>
        </p:nvPicPr>
        <p:blipFill>
          <a:blip r:embed="rId2" cstate="email">
            <a:extLst>
              <a:ext uri="{28A0092B-C50C-407E-A947-70E740481C1C}">
                <a14:useLocalDpi xmlns:a14="http://schemas.microsoft.com/office/drawing/2010/main" val="0"/>
              </a:ext>
            </a:extLst>
          </a:blip>
          <a:srcRect l="-9197" r="-9197"/>
          <a:stretch>
            <a:fillRect/>
          </a:stretch>
        </p:blipFill>
        <p:spPr>
          <a:xfrm>
            <a:off x="4489450" y="1108075"/>
            <a:ext cx="4030663" cy="5256213"/>
          </a:xfrm>
        </p:spPr>
      </p:pic>
      <mc:AlternateContent xmlns:mc="http://schemas.openxmlformats.org/markup-compatibility/2006" xmlns:a14="http://schemas.microsoft.com/office/drawing/2010/main">
        <mc:Choice Requires="a14">
          <p:sp>
            <p:nvSpPr>
              <p:cNvPr id="14" name="Text Placeholder 13"/>
              <p:cNvSpPr>
                <a:spLocks noGrp="1"/>
              </p:cNvSpPr>
              <p:nvPr>
                <p:ph type="body" sz="quarter" idx="14"/>
              </p:nvPr>
            </p:nvSpPr>
            <p:spPr>
              <a:xfrm>
                <a:off x="457200" y="1107617"/>
                <a:ext cx="3913188" cy="5256973"/>
              </a:xfrm>
            </p:spPr>
            <p:txBody>
              <a:bodyPr>
                <a:noAutofit/>
              </a:bodyPr>
              <a:lstStyle/>
              <a:p>
                <a:pPr marL="342900" indent="-342900">
                  <a:buAutoNum type="alphaLcParenBoth"/>
                </a:pPr>
                <a:r>
                  <a:rPr lang="en-US" sz="1600" dirty="0">
                    <a:solidFill>
                      <a:srgbClr val="000000"/>
                    </a:solidFill>
                  </a:rPr>
                  <a:t>A visual representation of the radial vector field </a:t>
                </a:r>
                <a14:m>
                  <m:oMath xmlns:m="http://schemas.openxmlformats.org/officeDocument/2006/math">
                    <m:r>
                      <a:rPr lang="en-US" sz="1600" b="1" i="0" smtClean="0">
                        <a:solidFill>
                          <a:srgbClr val="000000"/>
                        </a:solidFill>
                        <a:latin typeface="Cambria Math"/>
                      </a:rPr>
                      <m:t>𝐅</m:t>
                    </m:r>
                    <m:d>
                      <m:dPr>
                        <m:ctrlPr>
                          <a:rPr lang="en-US" sz="1600" b="0" i="1" smtClean="0">
                            <a:solidFill>
                              <a:srgbClr val="000000"/>
                            </a:solidFill>
                            <a:latin typeface="Cambria Math" panose="02040503050406030204" pitchFamily="18" charset="0"/>
                          </a:rPr>
                        </m:ctrlPr>
                      </m:dPr>
                      <m:e>
                        <m:r>
                          <a:rPr lang="en-US" sz="1600" b="0" i="1" smtClean="0">
                            <a:solidFill>
                              <a:srgbClr val="000000"/>
                            </a:solidFill>
                            <a:latin typeface="Cambria Math"/>
                          </a:rPr>
                          <m:t>𝑥</m:t>
                        </m:r>
                        <m:r>
                          <a:rPr lang="en-US" sz="1600" b="0" i="1" smtClean="0">
                            <a:solidFill>
                              <a:srgbClr val="000000"/>
                            </a:solidFill>
                            <a:latin typeface="Cambria Math"/>
                          </a:rPr>
                          <m:t>, </m:t>
                        </m:r>
                        <m:r>
                          <a:rPr lang="en-US" sz="1600" b="0" i="1" smtClean="0">
                            <a:solidFill>
                              <a:srgbClr val="000000"/>
                            </a:solidFill>
                            <a:latin typeface="Cambria Math"/>
                          </a:rPr>
                          <m:t>𝑦</m:t>
                        </m:r>
                      </m:e>
                    </m:d>
                    <m:r>
                      <a:rPr lang="en-US" sz="1600" b="0" i="1" smtClean="0">
                        <a:solidFill>
                          <a:srgbClr val="000000"/>
                        </a:solidFill>
                        <a:latin typeface="Cambria Math"/>
                      </a:rPr>
                      <m:t>= </m:t>
                    </m:r>
                    <m:f>
                      <m:fPr>
                        <m:ctrlPr>
                          <a:rPr lang="en-US" sz="1600" b="0" i="1" smtClean="0">
                            <a:solidFill>
                              <a:srgbClr val="000000"/>
                            </a:solidFill>
                            <a:latin typeface="Cambria Math" panose="02040503050406030204" pitchFamily="18" charset="0"/>
                          </a:rPr>
                        </m:ctrlPr>
                      </m:fPr>
                      <m:num>
                        <m:r>
                          <a:rPr lang="en-US" sz="1600" b="0" i="1" smtClean="0">
                            <a:solidFill>
                              <a:srgbClr val="000000"/>
                            </a:solidFill>
                            <a:latin typeface="Cambria Math"/>
                          </a:rPr>
                          <m:t>𝑥</m:t>
                        </m:r>
                      </m:num>
                      <m:den>
                        <m:r>
                          <a:rPr lang="en-US" sz="1600" b="0" i="1" smtClean="0">
                            <a:solidFill>
                              <a:srgbClr val="000000"/>
                            </a:solidFill>
                            <a:latin typeface="Cambria Math"/>
                          </a:rPr>
                          <m:t>2</m:t>
                        </m:r>
                      </m:den>
                    </m:f>
                    <m:r>
                      <a:rPr lang="en-US" sz="1600" b="1" i="0" smtClean="0">
                        <a:solidFill>
                          <a:srgbClr val="000000"/>
                        </a:solidFill>
                        <a:latin typeface="Cambria Math"/>
                      </a:rPr>
                      <m:t>𝐢</m:t>
                    </m:r>
                    <m:r>
                      <a:rPr lang="en-US" sz="1600" b="0" i="1" smtClean="0">
                        <a:solidFill>
                          <a:srgbClr val="000000"/>
                        </a:solidFill>
                        <a:latin typeface="Cambria Math"/>
                      </a:rPr>
                      <m:t>+ </m:t>
                    </m:r>
                    <m:f>
                      <m:fPr>
                        <m:ctrlPr>
                          <a:rPr lang="en-US" sz="1600" b="0" i="1" smtClean="0">
                            <a:solidFill>
                              <a:srgbClr val="000000"/>
                            </a:solidFill>
                            <a:latin typeface="Cambria Math" panose="02040503050406030204" pitchFamily="18" charset="0"/>
                          </a:rPr>
                        </m:ctrlPr>
                      </m:fPr>
                      <m:num>
                        <m:r>
                          <a:rPr lang="en-US" sz="1600" b="0" i="1" smtClean="0">
                            <a:solidFill>
                              <a:srgbClr val="000000"/>
                            </a:solidFill>
                            <a:latin typeface="Cambria Math"/>
                          </a:rPr>
                          <m:t>𝑦</m:t>
                        </m:r>
                      </m:num>
                      <m:den>
                        <m:r>
                          <a:rPr lang="en-US" sz="1600" b="0" i="1" smtClean="0">
                            <a:solidFill>
                              <a:srgbClr val="000000"/>
                            </a:solidFill>
                            <a:latin typeface="Cambria Math"/>
                          </a:rPr>
                          <m:t>2</m:t>
                        </m:r>
                      </m:den>
                    </m:f>
                    <m:r>
                      <m:rPr>
                        <m:nor/>
                      </m:rPr>
                      <a:rPr lang="en-US" sz="1600" b="1" i="0" smtClean="0">
                        <a:solidFill>
                          <a:srgbClr val="000000"/>
                        </a:solidFill>
                        <a:latin typeface="Cambria Math"/>
                      </a:rPr>
                      <m:t>j</m:t>
                    </m:r>
                  </m:oMath>
                </a14:m>
                <a:r>
                  <a:rPr lang="pl-PL" sz="1600" dirty="0">
                    <a:solidFill>
                      <a:srgbClr val="000000"/>
                    </a:solidFill>
                  </a:rPr>
                  <a:t>.</a:t>
                </a:r>
              </a:p>
              <a:p>
                <a:pPr marL="342900" indent="-342900">
                  <a:buAutoNum type="alphaLcParenBoth"/>
                </a:pPr>
                <a:r>
                  <a:rPr lang="pl-PL" sz="1600" dirty="0">
                    <a:solidFill>
                      <a:srgbClr val="000000"/>
                    </a:solidFill>
                  </a:rPr>
                  <a:t>The </a:t>
                </a:r>
                <a:r>
                  <a:rPr lang="pl-PL" sz="1600" dirty="0" err="1">
                    <a:solidFill>
                      <a:srgbClr val="000000"/>
                    </a:solidFill>
                  </a:rPr>
                  <a:t>radial</a:t>
                </a:r>
                <a:r>
                  <a:rPr lang="pl-PL" sz="1600" dirty="0">
                    <a:solidFill>
                      <a:srgbClr val="000000"/>
                    </a:solidFill>
                  </a:rPr>
                  <a:t> </a:t>
                </a:r>
                <a:r>
                  <a:rPr lang="pl-PL" sz="1600" dirty="0" err="1">
                    <a:solidFill>
                      <a:srgbClr val="000000"/>
                    </a:solidFill>
                  </a:rPr>
                  <a:t>vector</a:t>
                </a:r>
                <a:r>
                  <a:rPr lang="pl-PL" sz="1600" dirty="0">
                    <a:solidFill>
                      <a:srgbClr val="000000"/>
                    </a:solidFill>
                  </a:rPr>
                  <a:t> field </a:t>
                </a:r>
                <a:br>
                  <a:rPr lang="en-US" sz="1600" dirty="0">
                    <a:solidFill>
                      <a:srgbClr val="000000"/>
                    </a:solidFill>
                  </a:rPr>
                </a:br>
                <a14:m>
                  <m:oMath xmlns:m="http://schemas.openxmlformats.org/officeDocument/2006/math">
                    <m:r>
                      <a:rPr lang="en-US" sz="1600" b="1">
                        <a:solidFill>
                          <a:srgbClr val="000000"/>
                        </a:solidFill>
                        <a:latin typeface="Cambria Math"/>
                      </a:rPr>
                      <m:t>𝐅</m:t>
                    </m:r>
                    <m:d>
                      <m:dPr>
                        <m:ctrlPr>
                          <a:rPr lang="en-US" sz="1600" i="1">
                            <a:solidFill>
                              <a:srgbClr val="000000"/>
                            </a:solidFill>
                            <a:latin typeface="Cambria Math" panose="02040503050406030204" pitchFamily="18" charset="0"/>
                          </a:rPr>
                        </m:ctrlPr>
                      </m:dPr>
                      <m:e>
                        <m:r>
                          <a:rPr lang="en-US" sz="1600" i="1">
                            <a:solidFill>
                              <a:srgbClr val="000000"/>
                            </a:solidFill>
                            <a:latin typeface="Cambria Math"/>
                          </a:rPr>
                          <m:t>𝑥</m:t>
                        </m:r>
                        <m:r>
                          <a:rPr lang="en-US" sz="1600" i="1">
                            <a:solidFill>
                              <a:srgbClr val="000000"/>
                            </a:solidFill>
                            <a:latin typeface="Cambria Math"/>
                          </a:rPr>
                          <m:t>, </m:t>
                        </m:r>
                        <m:r>
                          <a:rPr lang="en-US" sz="1600" i="1">
                            <a:solidFill>
                              <a:srgbClr val="000000"/>
                            </a:solidFill>
                            <a:latin typeface="Cambria Math"/>
                          </a:rPr>
                          <m:t>𝑦</m:t>
                        </m:r>
                      </m:e>
                    </m:d>
                    <m:r>
                      <a:rPr lang="en-US" sz="1600" i="1">
                        <a:solidFill>
                          <a:srgbClr val="000000"/>
                        </a:solidFill>
                        <a:latin typeface="Cambria Math"/>
                      </a:rPr>
                      <m:t>=</m:t>
                    </m:r>
                    <m:r>
                      <a:rPr lang="en-US" sz="1600" b="0" i="1" smtClean="0">
                        <a:solidFill>
                          <a:srgbClr val="000000"/>
                        </a:solidFill>
                        <a:latin typeface="Cambria Math"/>
                      </a:rPr>
                      <m:t> </m:t>
                    </m:r>
                    <m:f>
                      <m:fPr>
                        <m:ctrlPr>
                          <a:rPr lang="en-US" sz="1600" i="1">
                            <a:solidFill>
                              <a:srgbClr val="000000"/>
                            </a:solidFill>
                            <a:latin typeface="Cambria Math" panose="02040503050406030204" pitchFamily="18" charset="0"/>
                          </a:rPr>
                        </m:ctrlPr>
                      </m:fPr>
                      <m:num>
                        <m:r>
                          <a:rPr lang="en-US" sz="1600" i="1">
                            <a:solidFill>
                              <a:srgbClr val="000000"/>
                            </a:solidFill>
                            <a:latin typeface="Cambria Math"/>
                          </a:rPr>
                          <m:t>𝑥</m:t>
                        </m:r>
                      </m:num>
                      <m:den>
                        <m:r>
                          <a:rPr lang="en-US" sz="1600" i="1">
                            <a:solidFill>
                              <a:srgbClr val="000000"/>
                            </a:solidFill>
                            <a:latin typeface="Cambria Math"/>
                          </a:rPr>
                          <m:t>2</m:t>
                        </m:r>
                      </m:den>
                    </m:f>
                    <m:r>
                      <a:rPr lang="en-US" sz="1600" b="1" i="0" smtClean="0">
                        <a:solidFill>
                          <a:srgbClr val="000000"/>
                        </a:solidFill>
                        <a:latin typeface="Cambria Math"/>
                      </a:rPr>
                      <m:t>𝐢</m:t>
                    </m:r>
                    <m:r>
                      <a:rPr lang="en-US" sz="1600" i="1">
                        <a:solidFill>
                          <a:srgbClr val="000000"/>
                        </a:solidFill>
                        <a:latin typeface="Cambria Math"/>
                      </a:rPr>
                      <m:t>+ </m:t>
                    </m:r>
                    <m:f>
                      <m:fPr>
                        <m:ctrlPr>
                          <a:rPr lang="en-US" sz="1600" i="1">
                            <a:solidFill>
                              <a:srgbClr val="000000"/>
                            </a:solidFill>
                            <a:latin typeface="Cambria Math" panose="02040503050406030204" pitchFamily="18" charset="0"/>
                          </a:rPr>
                        </m:ctrlPr>
                      </m:fPr>
                      <m:num>
                        <m:r>
                          <a:rPr lang="en-US" sz="1600" i="1">
                            <a:solidFill>
                              <a:srgbClr val="000000"/>
                            </a:solidFill>
                            <a:latin typeface="Cambria Math"/>
                          </a:rPr>
                          <m:t>𝑦</m:t>
                        </m:r>
                      </m:num>
                      <m:den>
                        <m:r>
                          <a:rPr lang="en-US" sz="1600" i="1">
                            <a:solidFill>
                              <a:srgbClr val="000000"/>
                            </a:solidFill>
                            <a:latin typeface="Cambria Math"/>
                          </a:rPr>
                          <m:t>2</m:t>
                        </m:r>
                      </m:den>
                    </m:f>
                    <m:r>
                      <m:rPr>
                        <m:nor/>
                      </m:rPr>
                      <a:rPr lang="en-US" sz="1600" b="1">
                        <a:solidFill>
                          <a:srgbClr val="000000"/>
                        </a:solidFill>
                        <a:latin typeface="Cambria Math"/>
                      </a:rPr>
                      <m:t>j</m:t>
                    </m:r>
                  </m:oMath>
                </a14:m>
                <a:r>
                  <a:rPr lang="pl-PL" sz="1600" dirty="0">
                    <a:solidFill>
                      <a:srgbClr val="000000"/>
                    </a:solidFill>
                  </a:rPr>
                  <a:t> with overlaid circles. Notice that each vector is perpendicular</a:t>
                </a:r>
                <a:r>
                  <a:rPr lang="en-US" sz="1600" dirty="0">
                    <a:solidFill>
                      <a:srgbClr val="000000"/>
                    </a:solidFill>
                  </a:rPr>
                  <a:t> </a:t>
                </a:r>
                <a:r>
                  <a:rPr lang="pl-PL" sz="1600" dirty="0">
                    <a:solidFill>
                      <a:srgbClr val="000000"/>
                    </a:solidFill>
                  </a:rPr>
                  <a:t>to the circle on which it is located.</a:t>
                </a:r>
                <a:endParaRPr lang="en-US" sz="1600" dirty="0">
                  <a:solidFill>
                    <a:srgbClr val="000000"/>
                  </a:solidFill>
                </a:endParaRPr>
              </a:p>
            </p:txBody>
          </p:sp>
        </mc:Choice>
        <mc:Fallback xmlns="">
          <p:sp>
            <p:nvSpPr>
              <p:cNvPr id="14" name="Text Placeholder 13"/>
              <p:cNvSpPr>
                <a:spLocks noGrp="1" noRot="1" noChangeAspect="1" noMove="1" noResize="1" noEditPoints="1" noAdjustHandles="1" noChangeArrowheads="1" noChangeShapeType="1" noTextEdit="1"/>
              </p:cNvSpPr>
              <p:nvPr>
                <p:ph type="body" sz="quarter" idx="14"/>
              </p:nvPr>
            </p:nvSpPr>
            <p:spPr>
              <a:xfrm>
                <a:off x="457200" y="1107617"/>
                <a:ext cx="3913188" cy="5256973"/>
              </a:xfrm>
              <a:blipFill rotWithShape="1">
                <a:blip r:embed="rId3"/>
                <a:stretch>
                  <a:fillRect l="-467" t="-348" r="-1090"/>
                </a:stretch>
              </a:blipFill>
            </p:spPr>
            <p:txBody>
              <a:bodyPr/>
              <a:lstStyle/>
              <a:p>
                <a:r>
                  <a:rPr lang="en-US">
                    <a:noFill/>
                  </a:rPr>
                  <a:t> </a:t>
                </a:r>
              </a:p>
            </p:txBody>
          </p:sp>
        </mc:Fallback>
      </mc:AlternateContent>
      <p:pic>
        <p:nvPicPr>
          <p:cNvPr id="11" name="Picture 10"/>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380695" y="259755"/>
            <a:ext cx="1051733" cy="714850"/>
          </a:xfrm>
          <a:prstGeom prst="rect">
            <a:avLst/>
          </a:prstGeom>
        </p:spPr>
      </p:pic>
    </p:spTree>
    <p:extLst>
      <p:ext uri="{BB962C8B-B14F-4D97-AF65-F5344CB8AC3E}">
        <p14:creationId xmlns:p14="http://schemas.microsoft.com/office/powerpoint/2010/main" val="110441821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Figure 6.37</a:t>
            </a:r>
          </a:p>
        </p:txBody>
      </p:sp>
      <p:pic>
        <p:nvPicPr>
          <p:cNvPr id="2" name="Picture Placeholder 1" descr="A horizontal ellipse graphed in two dimensions. It has vertices at (-a, 0), (0, -b), (a, 0), and (0, b), where the absolute value of a is between 2.5 and 5 and the absolute value of b is between 0 and 2.5."/>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15017" r="-15017"/>
          <a:stretch>
            <a:fillRect/>
          </a:stretch>
        </p:blipFill>
        <p:spPr/>
      </p:pic>
      <mc:AlternateContent xmlns:mc="http://schemas.openxmlformats.org/markup-compatibility/2006" xmlns:a14="http://schemas.microsoft.com/office/drawing/2010/main">
        <mc:Choice Requires="a14">
          <p:sp>
            <p:nvSpPr>
              <p:cNvPr id="7" name="Text Placeholder 6"/>
              <p:cNvSpPr>
                <a:spLocks noGrp="1"/>
              </p:cNvSpPr>
              <p:nvPr>
                <p:ph type="body" sz="quarter" idx="14"/>
              </p:nvPr>
            </p:nvSpPr>
            <p:spPr/>
            <p:txBody>
              <a:bodyPr>
                <a:normAutofit/>
              </a:bodyPr>
              <a:lstStyle/>
              <a:p>
                <a:r>
                  <a:rPr lang="en-US" sz="1600" dirty="0"/>
                  <a:t>Ellipse </a:t>
                </a:r>
                <a14:m>
                  <m:oMath xmlns:m="http://schemas.openxmlformats.org/officeDocument/2006/math">
                    <m:f>
                      <m:fPr>
                        <m:ctrlPr>
                          <a:rPr lang="en-US" sz="1600" i="1" dirty="0" smtClean="0">
                            <a:latin typeface="Cambria Math" panose="02040503050406030204" pitchFamily="18" charset="0"/>
                          </a:rPr>
                        </m:ctrlPr>
                      </m:fPr>
                      <m:num>
                        <m:sSup>
                          <m:sSupPr>
                            <m:ctrlPr>
                              <a:rPr lang="en-US" sz="1600" i="1" dirty="0" smtClean="0">
                                <a:latin typeface="Cambria Math" panose="02040503050406030204" pitchFamily="18" charset="0"/>
                              </a:rPr>
                            </m:ctrlPr>
                          </m:sSupPr>
                          <m:e>
                            <m:r>
                              <a:rPr lang="en-US" sz="1600" b="0" i="1" dirty="0" smtClean="0">
                                <a:latin typeface="Cambria Math"/>
                              </a:rPr>
                              <m:t>𝑥</m:t>
                            </m:r>
                          </m:e>
                          <m:sup>
                            <m:r>
                              <a:rPr lang="en-US" sz="1600" b="0" i="1" dirty="0" smtClean="0">
                                <a:latin typeface="Cambria Math"/>
                              </a:rPr>
                              <m:t>2</m:t>
                            </m:r>
                          </m:sup>
                        </m:sSup>
                      </m:num>
                      <m:den>
                        <m:sSup>
                          <m:sSupPr>
                            <m:ctrlPr>
                              <a:rPr lang="en-US" sz="1600" i="1" dirty="0" smtClean="0">
                                <a:latin typeface="Cambria Math" panose="02040503050406030204" pitchFamily="18" charset="0"/>
                              </a:rPr>
                            </m:ctrlPr>
                          </m:sSupPr>
                          <m:e>
                            <m:r>
                              <a:rPr lang="en-US" sz="1600" b="0" i="1" dirty="0" smtClean="0">
                                <a:latin typeface="Cambria Math"/>
                              </a:rPr>
                              <m:t>𝑎</m:t>
                            </m:r>
                          </m:e>
                          <m:sup>
                            <m:r>
                              <a:rPr lang="en-US" sz="1600" b="0" i="1" dirty="0" smtClean="0">
                                <a:latin typeface="Cambria Math"/>
                              </a:rPr>
                              <m:t>2</m:t>
                            </m:r>
                          </m:sup>
                        </m:sSup>
                      </m:den>
                    </m:f>
                    <m:r>
                      <a:rPr lang="es-ES_tradnl" sz="1600" i="1" dirty="0">
                        <a:latin typeface="Cambria Math"/>
                      </a:rPr>
                      <m:t>+</m:t>
                    </m:r>
                    <m:f>
                      <m:fPr>
                        <m:ctrlPr>
                          <a:rPr lang="en-US" sz="1600" i="1" dirty="0">
                            <a:latin typeface="Cambria Math" panose="02040503050406030204" pitchFamily="18" charset="0"/>
                          </a:rPr>
                        </m:ctrlPr>
                      </m:fPr>
                      <m:num>
                        <m:sSup>
                          <m:sSupPr>
                            <m:ctrlPr>
                              <a:rPr lang="en-US" sz="1600" i="1" dirty="0">
                                <a:latin typeface="Cambria Math" panose="02040503050406030204" pitchFamily="18" charset="0"/>
                              </a:rPr>
                            </m:ctrlPr>
                          </m:sSupPr>
                          <m:e>
                            <m:r>
                              <a:rPr lang="en-US" sz="1600" b="0" i="1" dirty="0" smtClean="0">
                                <a:latin typeface="Cambria Math"/>
                              </a:rPr>
                              <m:t>𝑦</m:t>
                            </m:r>
                          </m:e>
                          <m:sup>
                            <m:r>
                              <a:rPr lang="en-US" sz="1600" i="1" dirty="0">
                                <a:latin typeface="Cambria Math"/>
                              </a:rPr>
                              <m:t>2</m:t>
                            </m:r>
                          </m:sup>
                        </m:sSup>
                      </m:num>
                      <m:den>
                        <m:sSup>
                          <m:sSupPr>
                            <m:ctrlPr>
                              <a:rPr lang="en-US" sz="1600" i="1" dirty="0">
                                <a:latin typeface="Cambria Math" panose="02040503050406030204" pitchFamily="18" charset="0"/>
                              </a:rPr>
                            </m:ctrlPr>
                          </m:sSupPr>
                          <m:e>
                            <m:r>
                              <a:rPr lang="en-US" sz="1600" b="0" i="1" dirty="0" smtClean="0">
                                <a:latin typeface="Cambria Math"/>
                              </a:rPr>
                              <m:t>𝑏</m:t>
                            </m:r>
                          </m:e>
                          <m:sup>
                            <m:r>
                              <a:rPr lang="en-US" sz="1600" i="1" dirty="0">
                                <a:latin typeface="Cambria Math"/>
                              </a:rPr>
                              <m:t>2</m:t>
                            </m:r>
                          </m:sup>
                        </m:sSup>
                      </m:den>
                    </m:f>
                    <m:r>
                      <a:rPr lang="es-ES_tradnl" sz="1600" i="1" dirty="0">
                        <a:latin typeface="Cambria Math"/>
                      </a:rPr>
                      <m:t>=1</m:t>
                    </m:r>
                  </m:oMath>
                </a14:m>
                <a:r>
                  <a:rPr lang="es-ES_tradnl" sz="1600" dirty="0"/>
                  <a:t> is denoted by </a:t>
                </a:r>
                <a14:m>
                  <m:oMath xmlns:m="http://schemas.openxmlformats.org/officeDocument/2006/math">
                    <m:r>
                      <a:rPr lang="en-US" sz="1600" b="0" i="1" dirty="0" smtClean="0">
                        <a:latin typeface="Cambria Math"/>
                      </a:rPr>
                      <m:t>𝐶</m:t>
                    </m:r>
                  </m:oMath>
                </a14:m>
                <a:r>
                  <a:rPr lang="es-ES_tradnl" sz="1600" dirty="0"/>
                  <a:t>.</a:t>
                </a:r>
                <a:endParaRPr lang="en-US" sz="1600" dirty="0"/>
              </a:p>
            </p:txBody>
          </p:sp>
        </mc:Choice>
        <mc:Fallback xmlns="">
          <p:sp>
            <p:nvSpPr>
              <p:cNvPr id="7" name="Text Placeholder 6"/>
              <p:cNvSpPr>
                <a:spLocks noGrp="1" noRot="1" noChangeAspect="1" noMove="1" noResize="1" noEditPoints="1" noAdjustHandles="1" noChangeArrowheads="1" noChangeShapeType="1" noTextEdit="1"/>
              </p:cNvSpPr>
              <p:nvPr>
                <p:ph type="body" sz="quarter" idx="14"/>
              </p:nvPr>
            </p:nvSpPr>
            <p:spPr>
              <a:blipFill rotWithShape="1">
                <a:blip r:embed="rId3"/>
                <a:stretch>
                  <a:fillRect l="-378"/>
                </a:stretch>
              </a:blipFill>
            </p:spPr>
            <p:txBody>
              <a:bodyPr/>
              <a:lstStyle/>
              <a:p>
                <a:r>
                  <a:rPr lang="en-US">
                    <a:noFill/>
                  </a:rPr>
                  <a:t> </a:t>
                </a:r>
              </a:p>
            </p:txBody>
          </p:sp>
        </mc:Fallback>
      </mc:AlternateContent>
      <p:pic>
        <p:nvPicPr>
          <p:cNvPr id="8" name="Picture 7"/>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7772687" y="259755"/>
            <a:ext cx="1051733" cy="714850"/>
          </a:xfrm>
          <a:prstGeom prst="rect">
            <a:avLst/>
          </a:prstGeom>
        </p:spPr>
      </p:pic>
    </p:spTree>
    <p:extLst>
      <p:ext uri="{BB962C8B-B14F-4D97-AF65-F5344CB8AC3E}">
        <p14:creationId xmlns:p14="http://schemas.microsoft.com/office/powerpoint/2010/main" val="363300944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endParaRPr lang="en-US" dirty="0"/>
          </a:p>
        </p:txBody>
      </p:sp>
      <p:pic>
        <p:nvPicPr>
          <p:cNvPr id="2" name="Picture Placeholder 1" descr="An image of a curve in quadrants 1 and 2. The curve begins at the origin, curves up and to the right until about (.5, .8), curves to the left nearly horizontally, goes through (0,1), continues until about (-1, .7), and then curves down and to the right until it hits the origin again."/>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28579" r="-28579"/>
          <a:stretch>
            <a:fillRect/>
          </a:stretch>
        </p:blipFill>
        <p:spPr/>
      </p:pic>
      <p:sp>
        <p:nvSpPr>
          <p:cNvPr id="7" name="Text Placeholder 6"/>
          <p:cNvSpPr>
            <a:spLocks noGrp="1"/>
          </p:cNvSpPr>
          <p:nvPr>
            <p:ph type="body" sz="quarter" idx="14"/>
          </p:nvPr>
        </p:nvSpPr>
        <p:spPr/>
        <p:txBody>
          <a:bodyPr>
            <a:normAutofit/>
          </a:bodyPr>
          <a:lstStyle/>
          <a:p>
            <a:endParaRPr lang="en-US" sz="1600" dirty="0"/>
          </a:p>
        </p:txBody>
      </p:sp>
      <p:pic>
        <p:nvPicPr>
          <p:cNvPr id="8" name="Picture 7"/>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7772687" y="259755"/>
            <a:ext cx="1051733" cy="714850"/>
          </a:xfrm>
          <a:prstGeom prst="rect">
            <a:avLst/>
          </a:prstGeom>
        </p:spPr>
      </p:pic>
    </p:spTree>
    <p:extLst>
      <p:ext uri="{BB962C8B-B14F-4D97-AF65-F5344CB8AC3E}">
        <p14:creationId xmlns:p14="http://schemas.microsoft.com/office/powerpoint/2010/main" val="78775333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Figure 6.38</a:t>
            </a:r>
          </a:p>
        </p:txBody>
      </p:sp>
      <p:pic>
        <p:nvPicPr>
          <p:cNvPr id="2" name="Picture Placeholder 1" descr="A vector field in two dimensions. A generic curve C encloses a simple region D around the origin oriented counterclockwise. Normal vectors N point out and away from the curve into quadrants 1, 3, and 4."/>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31539" r="-31539"/>
          <a:stretch>
            <a:fillRect/>
          </a:stretch>
        </p:blipFill>
        <p:spPr/>
      </p:pic>
      <mc:AlternateContent xmlns:mc="http://schemas.openxmlformats.org/markup-compatibility/2006" xmlns:a14="http://schemas.microsoft.com/office/drawing/2010/main">
        <mc:Choice Requires="a14">
          <p:sp>
            <p:nvSpPr>
              <p:cNvPr id="7" name="Text Placeholder 6"/>
              <p:cNvSpPr>
                <a:spLocks noGrp="1"/>
              </p:cNvSpPr>
              <p:nvPr>
                <p:ph type="body" sz="quarter" idx="14"/>
              </p:nvPr>
            </p:nvSpPr>
            <p:spPr/>
            <p:txBody>
              <a:bodyPr>
                <a:normAutofit/>
              </a:bodyPr>
              <a:lstStyle/>
              <a:p>
                <a:r>
                  <a:rPr lang="en-US" sz="1600" dirty="0"/>
                  <a:t>The flux form of Green’s theorem relates a double integral over region </a:t>
                </a:r>
                <a14:m>
                  <m:oMath xmlns:m="http://schemas.openxmlformats.org/officeDocument/2006/math">
                    <m:r>
                      <a:rPr lang="en-US" sz="1600" i="1" dirty="0" smtClean="0">
                        <a:latin typeface="Cambria Math"/>
                      </a:rPr>
                      <m:t>𝐷</m:t>
                    </m:r>
                  </m:oMath>
                </a14:m>
                <a:r>
                  <a:rPr lang="en-US" sz="1600" dirty="0"/>
                  <a:t> to the flux across curve </a:t>
                </a:r>
                <a14:m>
                  <m:oMath xmlns:m="http://schemas.openxmlformats.org/officeDocument/2006/math">
                    <m:r>
                      <a:rPr lang="en-US" sz="1600" i="1" dirty="0" smtClean="0">
                        <a:latin typeface="Cambria Math"/>
                      </a:rPr>
                      <m:t>𝐶</m:t>
                    </m:r>
                  </m:oMath>
                </a14:m>
                <a:r>
                  <a:rPr lang="en-US" sz="1600" dirty="0"/>
                  <a:t>.</a:t>
                </a:r>
              </a:p>
            </p:txBody>
          </p:sp>
        </mc:Choice>
        <mc:Fallback xmlns="">
          <p:sp>
            <p:nvSpPr>
              <p:cNvPr id="7" name="Text Placeholder 6"/>
              <p:cNvSpPr>
                <a:spLocks noGrp="1" noRot="1" noChangeAspect="1" noMove="1" noResize="1" noEditPoints="1" noAdjustHandles="1" noChangeArrowheads="1" noChangeShapeType="1" noTextEdit="1"/>
              </p:cNvSpPr>
              <p:nvPr>
                <p:ph type="body" sz="quarter" idx="14"/>
              </p:nvPr>
            </p:nvSpPr>
            <p:spPr>
              <a:blipFill rotWithShape="1">
                <a:blip r:embed="rId3"/>
                <a:stretch>
                  <a:fillRect l="-378" t="-1571"/>
                </a:stretch>
              </a:blipFill>
            </p:spPr>
            <p:txBody>
              <a:bodyPr/>
              <a:lstStyle/>
              <a:p>
                <a:r>
                  <a:rPr lang="en-US">
                    <a:noFill/>
                  </a:rPr>
                  <a:t> </a:t>
                </a:r>
              </a:p>
            </p:txBody>
          </p:sp>
        </mc:Fallback>
      </mc:AlternateContent>
      <p:pic>
        <p:nvPicPr>
          <p:cNvPr id="8" name="Picture 7"/>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7772687" y="259755"/>
            <a:ext cx="1051733" cy="714850"/>
          </a:xfrm>
          <a:prstGeom prst="rect">
            <a:avLst/>
          </a:prstGeom>
        </p:spPr>
      </p:pic>
    </p:spTree>
    <p:extLst>
      <p:ext uri="{BB962C8B-B14F-4D97-AF65-F5344CB8AC3E}">
        <p14:creationId xmlns:p14="http://schemas.microsoft.com/office/powerpoint/2010/main" val="196021060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Figure 6.39</a:t>
            </a:r>
          </a:p>
        </p:txBody>
      </p:sp>
      <p:pic>
        <p:nvPicPr>
          <p:cNvPr id="2" name="Picture Placeholder 1" descr="A vector field in two dimensions. The arrows point away from the origin in a radial pattern. They are shorter near the origin and much longer further away. A circle with radius 2 and center at the origin is drawn."/>
          <p:cNvPicPr>
            <a:picLocks noGrp="1" noChangeAspect="1"/>
          </p:cNvPicPr>
          <p:nvPr>
            <p:ph type="pic" sz="quarter" idx="13"/>
          </p:nvPr>
        </p:nvPicPr>
        <p:blipFill>
          <a:blip r:embed="rId2" cstate="email">
            <a:extLst>
              <a:ext uri="{28A0092B-C50C-407E-A947-70E740481C1C}">
                <a14:useLocalDpi xmlns:a14="http://schemas.microsoft.com/office/drawing/2010/main" val="0"/>
              </a:ext>
            </a:extLst>
          </a:blip>
          <a:srcRect l="-41889" r="-41889"/>
          <a:stretch>
            <a:fillRect/>
          </a:stretch>
        </p:blipFill>
        <p:spPr/>
      </p:pic>
      <mc:AlternateContent xmlns:mc="http://schemas.openxmlformats.org/markup-compatibility/2006" xmlns:a14="http://schemas.microsoft.com/office/drawing/2010/main">
        <mc:Choice Requires="a14">
          <p:sp>
            <p:nvSpPr>
              <p:cNvPr id="7" name="Text Placeholder 6"/>
              <p:cNvSpPr>
                <a:spLocks noGrp="1"/>
              </p:cNvSpPr>
              <p:nvPr>
                <p:ph type="body" sz="quarter" idx="14"/>
              </p:nvPr>
            </p:nvSpPr>
            <p:spPr/>
            <p:txBody>
              <a:bodyPr>
                <a:normAutofit/>
              </a:bodyPr>
              <a:lstStyle/>
              <a:p>
                <a:r>
                  <a:rPr lang="en-US" sz="1600" dirty="0"/>
                  <a:t>Curve </a:t>
                </a:r>
                <a14:m>
                  <m:oMath xmlns:m="http://schemas.openxmlformats.org/officeDocument/2006/math">
                    <m:r>
                      <a:rPr lang="en-US" sz="1600" i="1" dirty="0" smtClean="0">
                        <a:latin typeface="Cambria Math"/>
                      </a:rPr>
                      <m:t>𝐶</m:t>
                    </m:r>
                  </m:oMath>
                </a14:m>
                <a:r>
                  <a:rPr lang="en-US" sz="1600" dirty="0"/>
                  <a:t> is a circle of radius </a:t>
                </a:r>
                <a14:m>
                  <m:oMath xmlns:m="http://schemas.openxmlformats.org/officeDocument/2006/math">
                    <m:r>
                      <a:rPr lang="en-US" sz="1600" i="1" dirty="0" smtClean="0">
                        <a:latin typeface="Cambria Math"/>
                      </a:rPr>
                      <m:t>𝑟</m:t>
                    </m:r>
                  </m:oMath>
                </a14:m>
                <a:r>
                  <a:rPr lang="en-US" sz="1600" dirty="0"/>
                  <a:t> centered at the origin.</a:t>
                </a:r>
              </a:p>
            </p:txBody>
          </p:sp>
        </mc:Choice>
        <mc:Fallback xmlns="">
          <p:sp>
            <p:nvSpPr>
              <p:cNvPr id="7" name="Text Placeholder 6"/>
              <p:cNvSpPr>
                <a:spLocks noGrp="1" noRot="1" noChangeAspect="1" noMove="1" noResize="1" noEditPoints="1" noAdjustHandles="1" noChangeArrowheads="1" noChangeShapeType="1" noTextEdit="1"/>
              </p:cNvSpPr>
              <p:nvPr>
                <p:ph type="body" sz="quarter" idx="14"/>
              </p:nvPr>
            </p:nvSpPr>
            <p:spPr>
              <a:blipFill rotWithShape="1">
                <a:blip r:embed="rId3"/>
                <a:stretch>
                  <a:fillRect l="-378" t="-1571"/>
                </a:stretch>
              </a:blipFill>
            </p:spPr>
            <p:txBody>
              <a:bodyPr/>
              <a:lstStyle/>
              <a:p>
                <a:r>
                  <a:rPr lang="en-US">
                    <a:noFill/>
                  </a:rPr>
                  <a:t> </a:t>
                </a:r>
              </a:p>
            </p:txBody>
          </p:sp>
        </mc:Fallback>
      </mc:AlternateContent>
      <p:pic>
        <p:nvPicPr>
          <p:cNvPr id="8" name="Picture 7"/>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7772687" y="259755"/>
            <a:ext cx="1051733" cy="714850"/>
          </a:xfrm>
          <a:prstGeom prst="rect">
            <a:avLst/>
          </a:prstGeom>
        </p:spPr>
      </p:pic>
    </p:spTree>
    <p:extLst>
      <p:ext uri="{BB962C8B-B14F-4D97-AF65-F5344CB8AC3E}">
        <p14:creationId xmlns:p14="http://schemas.microsoft.com/office/powerpoint/2010/main" val="320154104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Figure 6.40</a:t>
            </a:r>
          </a:p>
        </p:txBody>
      </p:sp>
      <p:pic>
        <p:nvPicPr>
          <p:cNvPr id="2" name="Picture Placeholder 1" descr="A vector field in two dimensions. A triangle is drawn oriented clockwise with vertices at (0,0), (1,0), and (0,3). The arrows in the field point to the right and up slightly. The angle is greater the closer they are to the axis."/>
          <p:cNvPicPr>
            <a:picLocks noGrp="1" noChangeAspect="1"/>
          </p:cNvPicPr>
          <p:nvPr>
            <p:ph type="pic" sz="quarter" idx="13"/>
          </p:nvPr>
        </p:nvPicPr>
        <p:blipFill>
          <a:blip r:embed="rId2" cstate="email">
            <a:extLst>
              <a:ext uri="{28A0092B-C50C-407E-A947-70E740481C1C}">
                <a14:useLocalDpi xmlns:a14="http://schemas.microsoft.com/office/drawing/2010/main" val="0"/>
              </a:ext>
            </a:extLst>
          </a:blip>
          <a:srcRect l="-34309" r="-34309"/>
          <a:stretch>
            <a:fillRect/>
          </a:stretch>
        </p:blipFill>
        <p:spPr/>
      </p:pic>
      <mc:AlternateContent xmlns:mc="http://schemas.openxmlformats.org/markup-compatibility/2006" xmlns:a14="http://schemas.microsoft.com/office/drawing/2010/main">
        <mc:Choice Requires="a14">
          <p:sp>
            <p:nvSpPr>
              <p:cNvPr id="7" name="Text Placeholder 6"/>
              <p:cNvSpPr>
                <a:spLocks noGrp="1"/>
              </p:cNvSpPr>
              <p:nvPr>
                <p:ph type="body" sz="quarter" idx="14"/>
              </p:nvPr>
            </p:nvSpPr>
            <p:spPr/>
            <p:txBody>
              <a:bodyPr>
                <a:normAutofit/>
              </a:bodyPr>
              <a:lstStyle/>
              <a:p>
                <a:r>
                  <a:rPr lang="en-US" sz="1600" dirty="0"/>
                  <a:t>Curve </a:t>
                </a:r>
                <a14:m>
                  <m:oMath xmlns:m="http://schemas.openxmlformats.org/officeDocument/2006/math">
                    <m:r>
                      <a:rPr lang="en-US" sz="1600" i="1" dirty="0" smtClean="0">
                        <a:latin typeface="Cambria Math"/>
                      </a:rPr>
                      <m:t>𝑆</m:t>
                    </m:r>
                  </m:oMath>
                </a14:m>
                <a:r>
                  <a:rPr lang="en-US" sz="1600" dirty="0"/>
                  <a:t> is a triangle with vertices (0, 0), (1, 0), and (0, 3) oriented clockwise.</a:t>
                </a:r>
              </a:p>
            </p:txBody>
          </p:sp>
        </mc:Choice>
        <mc:Fallback xmlns="">
          <p:sp>
            <p:nvSpPr>
              <p:cNvPr id="7" name="Text Placeholder 6"/>
              <p:cNvSpPr>
                <a:spLocks noGrp="1" noRot="1" noChangeAspect="1" noMove="1" noResize="1" noEditPoints="1" noAdjustHandles="1" noChangeArrowheads="1" noChangeShapeType="1" noTextEdit="1"/>
              </p:cNvSpPr>
              <p:nvPr>
                <p:ph type="body" sz="quarter" idx="14"/>
              </p:nvPr>
            </p:nvSpPr>
            <p:spPr>
              <a:blipFill rotWithShape="1">
                <a:blip r:embed="rId3"/>
                <a:stretch>
                  <a:fillRect l="-378" t="-1571"/>
                </a:stretch>
              </a:blipFill>
            </p:spPr>
            <p:txBody>
              <a:bodyPr/>
              <a:lstStyle/>
              <a:p>
                <a:r>
                  <a:rPr lang="en-US">
                    <a:noFill/>
                  </a:rPr>
                  <a:t> </a:t>
                </a:r>
              </a:p>
            </p:txBody>
          </p:sp>
        </mc:Fallback>
      </mc:AlternateContent>
      <p:pic>
        <p:nvPicPr>
          <p:cNvPr id="8" name="Picture 7"/>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7772687" y="259755"/>
            <a:ext cx="1051733" cy="714850"/>
          </a:xfrm>
          <a:prstGeom prst="rect">
            <a:avLst/>
          </a:prstGeom>
        </p:spPr>
      </p:pic>
    </p:spTree>
    <p:extLst>
      <p:ext uri="{BB962C8B-B14F-4D97-AF65-F5344CB8AC3E}">
        <p14:creationId xmlns:p14="http://schemas.microsoft.com/office/powerpoint/2010/main" val="334784171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Figure 6.41</a:t>
            </a:r>
          </a:p>
        </p:txBody>
      </p:sp>
      <p:pic>
        <p:nvPicPr>
          <p:cNvPr id="2" name="Picture Placeholder 1" descr="A vector field in two dimensions. A rectangle is drawn oriented counterclockwise with vertices at (-1,3), (1,3), (-1,-2), and (1,-2). The arrows point out and away from the origin in a radial pattern. However, the arrows in quadrants 2 and 4 curve slightly towards the y axis instead of directly out. The arrows near the origin are short, and those further away from the origin are much longer."/>
          <p:cNvPicPr>
            <a:picLocks noGrp="1" noChangeAspect="1"/>
          </p:cNvPicPr>
          <p:nvPr>
            <p:ph type="pic" sz="quarter" idx="13"/>
          </p:nvPr>
        </p:nvPicPr>
        <p:blipFill>
          <a:blip r:embed="rId2" cstate="email">
            <a:extLst>
              <a:ext uri="{28A0092B-C50C-407E-A947-70E740481C1C}">
                <a14:useLocalDpi xmlns:a14="http://schemas.microsoft.com/office/drawing/2010/main" val="0"/>
              </a:ext>
            </a:extLst>
          </a:blip>
          <a:srcRect l="-29840" r="-29840"/>
          <a:stretch>
            <a:fillRect/>
          </a:stretch>
        </p:blipFill>
        <p:spPr>
          <a:xfrm>
            <a:off x="457199" y="1122386"/>
            <a:ext cx="8062913" cy="3500071"/>
          </a:xfrm>
        </p:spPr>
      </p:pic>
      <p:sp>
        <p:nvSpPr>
          <p:cNvPr id="7" name="Text Placeholder 6"/>
          <p:cNvSpPr>
            <a:spLocks noGrp="1"/>
          </p:cNvSpPr>
          <p:nvPr>
            <p:ph type="body" sz="quarter" idx="14"/>
          </p:nvPr>
        </p:nvSpPr>
        <p:spPr/>
        <p:txBody>
          <a:bodyPr>
            <a:normAutofit/>
          </a:bodyPr>
          <a:lstStyle/>
          <a:p>
            <a:r>
              <a:rPr lang="en-US" sz="1600" dirty="0"/>
              <a:t>Water flows across the rectangle with vertices (−1, −2), (1, −2), (1, 3), and (−1, 3), oriented counterclockwise.</a:t>
            </a:r>
          </a:p>
        </p:txBody>
      </p:sp>
      <p:pic>
        <p:nvPicPr>
          <p:cNvPr id="8" name="Picture 7"/>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7772687" y="259755"/>
            <a:ext cx="1051733" cy="714850"/>
          </a:xfrm>
          <a:prstGeom prst="rect">
            <a:avLst/>
          </a:prstGeom>
        </p:spPr>
      </p:pic>
    </p:spTree>
    <p:extLst>
      <p:ext uri="{BB962C8B-B14F-4D97-AF65-F5344CB8AC3E}">
        <p14:creationId xmlns:p14="http://schemas.microsoft.com/office/powerpoint/2010/main" val="65256642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Figure 6.42</a:t>
            </a:r>
          </a:p>
        </p:txBody>
      </p:sp>
      <p:pic>
        <p:nvPicPr>
          <p:cNvPr id="2" name="Picture Placeholder 1" descr="Two vector fields in two dimensions. The first has arrows surrounding the origin in a clockwise circular pattern. The second has arrows pointing out and away from the origin in a radial manner. Circles with radii 1.5, 2, and 2.5 and centers at the origin are drawn in both. The arrows near the origin are shorter than those much further away. The first is labeled F(x,y) = and the second is labeled for the gradient, delta g = ."/>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596" r="-596"/>
          <a:stretch>
            <a:fillRect/>
          </a:stretch>
        </p:blipFill>
        <p:spPr/>
      </p:pic>
      <mc:AlternateContent xmlns:mc="http://schemas.openxmlformats.org/markup-compatibility/2006" xmlns:a14="http://schemas.microsoft.com/office/drawing/2010/main">
        <mc:Choice Requires="a14">
          <p:sp>
            <p:nvSpPr>
              <p:cNvPr id="7" name="Text Placeholder 6"/>
              <p:cNvSpPr>
                <a:spLocks noGrp="1"/>
              </p:cNvSpPr>
              <p:nvPr>
                <p:ph type="body" sz="quarter" idx="14"/>
              </p:nvPr>
            </p:nvSpPr>
            <p:spPr/>
            <p:txBody>
              <a:bodyPr>
                <a:noAutofit/>
              </a:bodyPr>
              <a:lstStyle/>
              <a:p>
                <a:pPr marL="342900" indent="-342900">
                  <a:buFontTx/>
                  <a:buAutoNum type="alphaLcParenBoth"/>
                </a:pPr>
                <a:r>
                  <a:rPr lang="en-US" sz="1600" dirty="0"/>
                  <a:t>In this image, we see the three-level curves of </a:t>
                </a:r>
                <a14:m>
                  <m:oMath xmlns:m="http://schemas.openxmlformats.org/officeDocument/2006/math">
                    <m:r>
                      <a:rPr lang="en-US" sz="1600" i="1" dirty="0" smtClean="0">
                        <a:latin typeface="Cambria Math"/>
                      </a:rPr>
                      <m:t>𝑔</m:t>
                    </m:r>
                  </m:oMath>
                </a14:m>
                <a:r>
                  <a:rPr lang="en-US" sz="1600" dirty="0"/>
                  <a:t> and vector field </a:t>
                </a:r>
                <a14:m>
                  <m:oMath xmlns:m="http://schemas.openxmlformats.org/officeDocument/2006/math">
                    <m:r>
                      <a:rPr lang="en-US" sz="1600" b="1" i="0" dirty="0" smtClean="0">
                        <a:latin typeface="Cambria Math"/>
                      </a:rPr>
                      <m:t>𝐅</m:t>
                    </m:r>
                  </m:oMath>
                </a14:m>
                <a:r>
                  <a:rPr lang="en-US" sz="1600" dirty="0"/>
                  <a:t>. Note that the </a:t>
                </a:r>
                <a14:m>
                  <m:oMath xmlns:m="http://schemas.openxmlformats.org/officeDocument/2006/math">
                    <m:r>
                      <a:rPr lang="en-US" sz="1600" b="1" dirty="0">
                        <a:latin typeface="Cambria Math"/>
                      </a:rPr>
                      <m:t>𝐅</m:t>
                    </m:r>
                  </m:oMath>
                </a14:m>
                <a:r>
                  <a:rPr lang="en-US" sz="1600" dirty="0"/>
                  <a:t> vectors on a given level curve are tangent to the level curve.</a:t>
                </a:r>
              </a:p>
              <a:p>
                <a:pPr marL="342900" indent="-342900">
                  <a:buFontTx/>
                  <a:buAutoNum type="alphaLcParenBoth"/>
                </a:pPr>
                <a:r>
                  <a:rPr lang="en-US" sz="1600" dirty="0"/>
                  <a:t>In this image, we see the three-level curves of </a:t>
                </a:r>
                <a14:m>
                  <m:oMath xmlns:m="http://schemas.openxmlformats.org/officeDocument/2006/math">
                    <m:r>
                      <a:rPr lang="en-US" sz="1600" b="0" i="1" dirty="0" smtClean="0">
                        <a:latin typeface="Cambria Math"/>
                      </a:rPr>
                      <m:t>𝑔</m:t>
                    </m:r>
                  </m:oMath>
                </a14:m>
                <a:r>
                  <a:rPr lang="en-US" sz="1600" dirty="0"/>
                  <a:t> and vector field </a:t>
                </a:r>
                <a14:m>
                  <m:oMath xmlns:m="http://schemas.openxmlformats.org/officeDocument/2006/math">
                    <m:r>
                      <a:rPr lang="en-US" sz="1600" i="1" dirty="0" smtClean="0">
                        <a:latin typeface="Cambria Math"/>
                        <a:ea typeface="Cambria Math"/>
                      </a:rPr>
                      <m:t>𝛻</m:t>
                    </m:r>
                    <m:r>
                      <a:rPr lang="en-US" sz="1600" i="1" dirty="0">
                        <a:latin typeface="Cambria Math"/>
                      </a:rPr>
                      <m:t>𝑔</m:t>
                    </m:r>
                  </m:oMath>
                </a14:m>
                <a:r>
                  <a:rPr lang="en-US" sz="1600" dirty="0"/>
                  <a:t>. The gradient vectors are perpendicular to the corresponding level curve. Therefore, </a:t>
                </a:r>
                <a:br>
                  <a:rPr lang="en-US" sz="1600" dirty="0"/>
                </a:br>
                <a14:m>
                  <m:oMath xmlns:m="http://schemas.openxmlformats.org/officeDocument/2006/math">
                    <m:r>
                      <a:rPr lang="en-US" sz="1600" b="1" i="0" dirty="0" smtClean="0">
                        <a:latin typeface="Cambria Math"/>
                      </a:rPr>
                      <m:t>𝐅</m:t>
                    </m:r>
                    <m:r>
                      <a:rPr lang="en-US" sz="1600" i="1" dirty="0">
                        <a:latin typeface="Cambria Math"/>
                      </a:rPr>
                      <m:t>(</m:t>
                    </m:r>
                    <m:r>
                      <a:rPr lang="en-US" sz="1600" i="1" dirty="0">
                        <a:latin typeface="Cambria Math"/>
                      </a:rPr>
                      <m:t>𝑎</m:t>
                    </m:r>
                    <m:r>
                      <a:rPr lang="en-US" sz="1600" b="0" i="1" dirty="0" smtClean="0">
                        <a:latin typeface="Cambria Math"/>
                      </a:rPr>
                      <m:t>, </m:t>
                    </m:r>
                    <m:r>
                      <a:rPr lang="en-US" sz="1600" i="1" dirty="0">
                        <a:latin typeface="Cambria Math"/>
                      </a:rPr>
                      <m:t>𝑏</m:t>
                    </m:r>
                    <m:r>
                      <a:rPr lang="en-US" sz="1600" i="1" dirty="0" smtClean="0">
                        <a:latin typeface="Cambria Math"/>
                      </a:rPr>
                      <m:t>)•</m:t>
                    </m:r>
                    <m:r>
                      <a:rPr lang="en-US" sz="1600" i="1" dirty="0" smtClean="0">
                        <a:latin typeface="Cambria Math"/>
                        <a:ea typeface="Cambria Math"/>
                      </a:rPr>
                      <m:t>𝛻</m:t>
                    </m:r>
                    <m:r>
                      <a:rPr lang="en-US" sz="1600" i="1" dirty="0">
                        <a:latin typeface="Cambria Math"/>
                      </a:rPr>
                      <m:t>𝑔</m:t>
                    </m:r>
                    <m:r>
                      <a:rPr lang="en-US" sz="1600" i="1" dirty="0">
                        <a:latin typeface="Cambria Math"/>
                      </a:rPr>
                      <m:t>(</m:t>
                    </m:r>
                    <m:r>
                      <a:rPr lang="en-US" sz="1600" i="1" dirty="0">
                        <a:latin typeface="Cambria Math"/>
                      </a:rPr>
                      <m:t>𝑎</m:t>
                    </m:r>
                    <m:r>
                      <a:rPr lang="en-US" sz="1600" i="1" dirty="0">
                        <a:latin typeface="Cambria Math"/>
                      </a:rPr>
                      <m:t>, </m:t>
                    </m:r>
                    <m:r>
                      <a:rPr lang="en-US" sz="1600" i="1" dirty="0">
                        <a:latin typeface="Cambria Math"/>
                      </a:rPr>
                      <m:t>𝑏</m:t>
                    </m:r>
                    <m:r>
                      <a:rPr lang="en-US" sz="1600" i="1" dirty="0" smtClean="0">
                        <a:latin typeface="Cambria Math"/>
                      </a:rPr>
                      <m:t>)=0</m:t>
                    </m:r>
                  </m:oMath>
                </a14:m>
                <a:r>
                  <a:rPr lang="en-US" sz="1600" dirty="0"/>
                  <a:t> for any point in the domain of </a:t>
                </a:r>
                <a14:m>
                  <m:oMath xmlns:m="http://schemas.openxmlformats.org/officeDocument/2006/math">
                    <m:r>
                      <a:rPr lang="en-US" sz="1600" i="1" dirty="0" smtClean="0">
                        <a:latin typeface="Cambria Math"/>
                      </a:rPr>
                      <m:t>𝑔</m:t>
                    </m:r>
                  </m:oMath>
                </a14:m>
                <a:r>
                  <a:rPr lang="en-US" sz="1600" dirty="0"/>
                  <a:t>.</a:t>
                </a:r>
              </a:p>
            </p:txBody>
          </p:sp>
        </mc:Choice>
        <mc:Fallback xmlns="">
          <p:sp>
            <p:nvSpPr>
              <p:cNvPr id="7" name="Text Placeholder 6"/>
              <p:cNvSpPr>
                <a:spLocks noGrp="1" noRot="1" noChangeAspect="1" noMove="1" noResize="1" noEditPoints="1" noAdjustHandles="1" noChangeArrowheads="1" noChangeShapeType="1" noTextEdit="1"/>
              </p:cNvSpPr>
              <p:nvPr>
                <p:ph type="body" sz="quarter" idx="14"/>
              </p:nvPr>
            </p:nvSpPr>
            <p:spPr>
              <a:blipFill rotWithShape="1">
                <a:blip r:embed="rId3"/>
                <a:stretch>
                  <a:fillRect l="-227" t="-1571" b="-30366"/>
                </a:stretch>
              </a:blipFill>
            </p:spPr>
            <p:txBody>
              <a:bodyPr/>
              <a:lstStyle/>
              <a:p>
                <a:r>
                  <a:rPr lang="en-US">
                    <a:noFill/>
                  </a:rPr>
                  <a:t> </a:t>
                </a:r>
              </a:p>
            </p:txBody>
          </p:sp>
        </mc:Fallback>
      </mc:AlternateContent>
      <p:pic>
        <p:nvPicPr>
          <p:cNvPr id="8" name="Picture 7"/>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7772687" y="259755"/>
            <a:ext cx="1051733" cy="714850"/>
          </a:xfrm>
          <a:prstGeom prst="rect">
            <a:avLst/>
          </a:prstGeom>
        </p:spPr>
      </p:pic>
    </p:spTree>
    <p:extLst>
      <p:ext uri="{BB962C8B-B14F-4D97-AF65-F5344CB8AC3E}">
        <p14:creationId xmlns:p14="http://schemas.microsoft.com/office/powerpoint/2010/main" val="269334803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Figure 6.43</a:t>
            </a:r>
          </a:p>
        </p:txBody>
      </p:sp>
      <p:pic>
        <p:nvPicPr>
          <p:cNvPr id="2" name="Picture Placeholder 1" descr="A nonsimply connected, oval-shaped region with three circular holes."/>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12443" r="-12443"/>
          <a:stretch>
            <a:fillRect/>
          </a:stretch>
        </p:blipFill>
        <p:spPr/>
      </p:pic>
      <p:sp>
        <p:nvSpPr>
          <p:cNvPr id="7" name="Text Placeholder 6"/>
          <p:cNvSpPr>
            <a:spLocks noGrp="1"/>
          </p:cNvSpPr>
          <p:nvPr>
            <p:ph type="body" sz="quarter" idx="14"/>
          </p:nvPr>
        </p:nvSpPr>
        <p:spPr/>
        <p:txBody>
          <a:bodyPr>
            <a:normAutofit/>
          </a:bodyPr>
          <a:lstStyle/>
          <a:p>
            <a:r>
              <a:rPr lang="en-US" sz="1600" dirty="0"/>
              <a:t>Green’s theorem, as stated, does not apply to a nonsimply connected region with three holes like this one.</a:t>
            </a:r>
          </a:p>
        </p:txBody>
      </p:sp>
      <p:pic>
        <p:nvPicPr>
          <p:cNvPr id="8" name="Picture 7"/>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7772687" y="259755"/>
            <a:ext cx="1051733" cy="714850"/>
          </a:xfrm>
          <a:prstGeom prst="rect">
            <a:avLst/>
          </a:prstGeom>
        </p:spPr>
      </p:pic>
    </p:spTree>
    <p:extLst>
      <p:ext uri="{BB962C8B-B14F-4D97-AF65-F5344CB8AC3E}">
        <p14:creationId xmlns:p14="http://schemas.microsoft.com/office/powerpoint/2010/main" val="309322838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Figure 6.44</a:t>
            </a:r>
          </a:p>
        </p:txBody>
      </p:sp>
      <p:pic>
        <p:nvPicPr>
          <p:cNvPr id="2" name="Picture Placeholder 1" descr="Two regions. The first region D is oval-shaped with three circular holes in it. Its oriented boundary is counterclockwise. The second region is region D split horizontally down the middle into two simply connected regions with no holes. It still has a boundary oriented counterclockwise."/>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3351" r="-3351"/>
          <a:stretch>
            <a:fillRect/>
          </a:stretch>
        </p:blipFill>
        <p:spPr/>
      </p:pic>
      <mc:AlternateContent xmlns:mc="http://schemas.openxmlformats.org/markup-compatibility/2006" xmlns:a14="http://schemas.microsoft.com/office/drawing/2010/main">
        <mc:Choice Requires="a14">
          <p:sp>
            <p:nvSpPr>
              <p:cNvPr id="7" name="Text Placeholder 6"/>
              <p:cNvSpPr>
                <a:spLocks noGrp="1"/>
              </p:cNvSpPr>
              <p:nvPr>
                <p:ph type="body" sz="quarter" idx="14"/>
              </p:nvPr>
            </p:nvSpPr>
            <p:spPr/>
            <p:txBody>
              <a:bodyPr>
                <a:normAutofit/>
              </a:bodyPr>
              <a:lstStyle/>
              <a:p>
                <a:pPr marL="342900" indent="-342900">
                  <a:buFontTx/>
                  <a:buAutoNum type="alphaLcParenBoth"/>
                </a:pPr>
                <a:r>
                  <a:rPr lang="en-US" sz="1600" dirty="0"/>
                  <a:t>Region </a:t>
                </a:r>
                <a14:m>
                  <m:oMath xmlns:m="http://schemas.openxmlformats.org/officeDocument/2006/math">
                    <m:r>
                      <a:rPr lang="en-US" sz="1600" i="1" dirty="0" smtClean="0">
                        <a:latin typeface="Cambria Math"/>
                      </a:rPr>
                      <m:t>𝐷</m:t>
                    </m:r>
                  </m:oMath>
                </a14:m>
                <a:r>
                  <a:rPr lang="en-US" sz="1600" dirty="0"/>
                  <a:t> with an oriented boundary has three holes.</a:t>
                </a:r>
              </a:p>
              <a:p>
                <a:pPr marL="342900" indent="-342900">
                  <a:buFontTx/>
                  <a:buAutoNum type="alphaLcParenBoth"/>
                </a:pPr>
                <a:r>
                  <a:rPr lang="en-US" sz="1600" dirty="0"/>
                  <a:t>Region </a:t>
                </a:r>
                <a14:m>
                  <m:oMath xmlns:m="http://schemas.openxmlformats.org/officeDocument/2006/math">
                    <m:r>
                      <a:rPr lang="en-US" sz="1600" i="1" dirty="0">
                        <a:latin typeface="Cambria Math"/>
                      </a:rPr>
                      <m:t>𝐷</m:t>
                    </m:r>
                  </m:oMath>
                </a14:m>
                <a:r>
                  <a:rPr lang="en-US" sz="1600" dirty="0"/>
                  <a:t> split into two simply connected regions has no holes.</a:t>
                </a:r>
              </a:p>
            </p:txBody>
          </p:sp>
        </mc:Choice>
        <mc:Fallback xmlns="">
          <p:sp>
            <p:nvSpPr>
              <p:cNvPr id="7" name="Text Placeholder 6"/>
              <p:cNvSpPr>
                <a:spLocks noGrp="1" noRot="1" noChangeAspect="1" noMove="1" noResize="1" noEditPoints="1" noAdjustHandles="1" noChangeArrowheads="1" noChangeShapeType="1" noTextEdit="1"/>
              </p:cNvSpPr>
              <p:nvPr>
                <p:ph type="body" sz="quarter" idx="14"/>
              </p:nvPr>
            </p:nvSpPr>
            <p:spPr>
              <a:blipFill rotWithShape="1">
                <a:blip r:embed="rId3"/>
                <a:stretch>
                  <a:fillRect l="-227" t="-1571"/>
                </a:stretch>
              </a:blipFill>
            </p:spPr>
            <p:txBody>
              <a:bodyPr/>
              <a:lstStyle/>
              <a:p>
                <a:r>
                  <a:rPr lang="en-US">
                    <a:noFill/>
                  </a:rPr>
                  <a:t> </a:t>
                </a:r>
              </a:p>
            </p:txBody>
          </p:sp>
        </mc:Fallback>
      </mc:AlternateContent>
      <p:pic>
        <p:nvPicPr>
          <p:cNvPr id="8" name="Picture 7"/>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7772687" y="259755"/>
            <a:ext cx="1051733" cy="714850"/>
          </a:xfrm>
          <a:prstGeom prst="rect">
            <a:avLst/>
          </a:prstGeom>
        </p:spPr>
      </p:pic>
    </p:spTree>
    <p:extLst>
      <p:ext uri="{BB962C8B-B14F-4D97-AF65-F5344CB8AC3E}">
        <p14:creationId xmlns:p14="http://schemas.microsoft.com/office/powerpoint/2010/main" val="359415778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Figure 6.45</a:t>
            </a:r>
          </a:p>
        </p:txBody>
      </p:sp>
      <p:pic>
        <p:nvPicPr>
          <p:cNvPr id="2" name="Picture Placeholder 1" descr="A diagram of an annulus – a circular region with a hole in in like a donut. Its boundary is oriented counterclockwise. One point P on the outer boundary is labeled. It is the right endpoint of the horizontal diameter. The annulus is split horizontally down the middle into two separate regions that are each simply connected. Point P is labeled on both of these regions, D1 and D2. Each region has boundaries oriented counterclockwise. The upper curve of D1 is labeled P1, the left flat side is P2, the lower curve is P3, and the right flat side is P4. The lower curve of D2 is P6, the left flat side is –P2, the upper curve is P5, and the right flat side is –P4."/>
          <p:cNvPicPr>
            <a:picLocks noGrp="1" noChangeAspect="1"/>
          </p:cNvPicPr>
          <p:nvPr>
            <p:ph type="pic" sz="quarter" idx="13"/>
          </p:nvPr>
        </p:nvPicPr>
        <p:blipFill>
          <a:blip r:embed="rId2" cstate="email">
            <a:extLst>
              <a:ext uri="{28A0092B-C50C-407E-A947-70E740481C1C}">
                <a14:useLocalDpi xmlns:a14="http://schemas.microsoft.com/office/drawing/2010/main" val="0"/>
              </a:ext>
            </a:extLst>
          </a:blip>
          <a:srcRect l="-9042" r="-9042"/>
          <a:stretch>
            <a:fillRect/>
          </a:stretch>
        </p:blipFill>
        <p:spPr/>
      </p:pic>
      <p:sp>
        <p:nvSpPr>
          <p:cNvPr id="7" name="Text Placeholder 6"/>
          <p:cNvSpPr>
            <a:spLocks noGrp="1"/>
          </p:cNvSpPr>
          <p:nvPr>
            <p:ph type="body" sz="quarter" idx="14"/>
          </p:nvPr>
        </p:nvSpPr>
        <p:spPr/>
        <p:txBody>
          <a:bodyPr>
            <a:normAutofit/>
          </a:bodyPr>
          <a:lstStyle/>
          <a:p>
            <a:r>
              <a:rPr lang="en-US" sz="1600" dirty="0"/>
              <a:t>Breaking the annulus into two separate regions gives us two simply connected regions. The line integrals over the common boundaries cancel out.</a:t>
            </a:r>
          </a:p>
        </p:txBody>
      </p:sp>
      <p:pic>
        <p:nvPicPr>
          <p:cNvPr id="8" name="Picture 7"/>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7772687" y="259755"/>
            <a:ext cx="1051733" cy="714850"/>
          </a:xfrm>
          <a:prstGeom prst="rect">
            <a:avLst/>
          </a:prstGeom>
        </p:spPr>
      </p:pic>
    </p:spTree>
    <p:extLst>
      <p:ext uri="{BB962C8B-B14F-4D97-AF65-F5344CB8AC3E}">
        <p14:creationId xmlns:p14="http://schemas.microsoft.com/office/powerpoint/2010/main" val="14898661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Figure 6.4</a:t>
            </a:r>
          </a:p>
        </p:txBody>
      </p:sp>
      <p:sp>
        <p:nvSpPr>
          <p:cNvPr id="7" name="Text Placeholder 6"/>
          <p:cNvSpPr>
            <a:spLocks noGrp="1"/>
          </p:cNvSpPr>
          <p:nvPr>
            <p:ph type="body" sz="quarter" idx="14"/>
          </p:nvPr>
        </p:nvSpPr>
        <p:spPr/>
        <p:txBody>
          <a:bodyPr>
            <a:normAutofit/>
          </a:bodyPr>
          <a:lstStyle/>
          <a:p>
            <a:r>
              <a:rPr lang="en-US" sz="1600" dirty="0"/>
              <a:t>(credit: modification of work by NASA)</a:t>
            </a:r>
          </a:p>
        </p:txBody>
      </p:sp>
      <p:pic>
        <p:nvPicPr>
          <p:cNvPr id="8" name="Picture 7"/>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7772687" y="259755"/>
            <a:ext cx="1051733" cy="714850"/>
          </a:xfrm>
          <a:prstGeom prst="rect">
            <a:avLst/>
          </a:prstGeom>
        </p:spPr>
      </p:pic>
      <p:pic>
        <p:nvPicPr>
          <p:cNvPr id="4" name="Picture Placeholder 3" descr="A photograph of a hurricane, showing the rotation around its eye."/>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l="-26197" r="-26197"/>
          <a:stretch>
            <a:fillRect/>
          </a:stretch>
        </p:blipFill>
        <p:spPr/>
      </p:pic>
    </p:spTree>
    <p:extLst>
      <p:ext uri="{BB962C8B-B14F-4D97-AF65-F5344CB8AC3E}">
        <p14:creationId xmlns:p14="http://schemas.microsoft.com/office/powerpoint/2010/main" val="125822175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Figure 6.46</a:t>
            </a:r>
          </a:p>
        </p:txBody>
      </p:sp>
      <p:pic>
        <p:nvPicPr>
          <p:cNvPr id="2" name="Picture Placeholder 1" descr="A diagram in two dimensions. A circle C1 oriented clockwise is centered at the origin completely inside a generic curve C that is in all four quadrants. Curve C is oriented counterclockwise."/>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28395" r="-28395"/>
          <a:stretch>
            <a:fillRect/>
          </a:stretch>
        </p:blipFill>
        <p:spPr/>
      </p:pic>
      <mc:AlternateContent xmlns:mc="http://schemas.openxmlformats.org/markup-compatibility/2006" xmlns:a14="http://schemas.microsoft.com/office/drawing/2010/main">
        <mc:Choice Requires="a14">
          <p:sp>
            <p:nvSpPr>
              <p:cNvPr id="7" name="Text Placeholder 6"/>
              <p:cNvSpPr>
                <a:spLocks noGrp="1"/>
              </p:cNvSpPr>
              <p:nvPr>
                <p:ph type="body" sz="quarter" idx="14"/>
              </p:nvPr>
            </p:nvSpPr>
            <p:spPr/>
            <p:txBody>
              <a:bodyPr>
                <a:normAutofit/>
              </a:bodyPr>
              <a:lstStyle/>
              <a:p>
                <a:r>
                  <a:rPr lang="en-US" sz="1600" dirty="0"/>
                  <a:t>Choose circle </a:t>
                </a:r>
                <a14:m>
                  <m:oMath xmlns:m="http://schemas.openxmlformats.org/officeDocument/2006/math">
                    <m:sSub>
                      <m:sSubPr>
                        <m:ctrlPr>
                          <a:rPr lang="en-US" sz="1600" i="1" dirty="0" smtClean="0">
                            <a:latin typeface="Cambria Math" panose="02040503050406030204" pitchFamily="18" charset="0"/>
                          </a:rPr>
                        </m:ctrlPr>
                      </m:sSubPr>
                      <m:e>
                        <m:r>
                          <a:rPr lang="en-US" sz="1600" b="0" i="1" dirty="0" smtClean="0">
                            <a:latin typeface="Cambria Math"/>
                          </a:rPr>
                          <m:t>𝐶</m:t>
                        </m:r>
                      </m:e>
                      <m:sub>
                        <m:r>
                          <a:rPr lang="en-US" sz="1600" b="0" i="1" dirty="0" smtClean="0">
                            <a:latin typeface="Cambria Math"/>
                          </a:rPr>
                          <m:t>1</m:t>
                        </m:r>
                      </m:sub>
                    </m:sSub>
                  </m:oMath>
                </a14:m>
                <a:r>
                  <a:rPr lang="en-US" sz="1600" dirty="0"/>
                  <a:t> centered at the origin that is contained entirely inside </a:t>
                </a:r>
                <a14:m>
                  <m:oMath xmlns:m="http://schemas.openxmlformats.org/officeDocument/2006/math">
                    <m:r>
                      <a:rPr lang="en-US" sz="1600" b="0" i="1" dirty="0" smtClean="0">
                        <a:latin typeface="Cambria Math"/>
                      </a:rPr>
                      <m:t>𝐶</m:t>
                    </m:r>
                  </m:oMath>
                </a14:m>
                <a:r>
                  <a:rPr lang="en-US" sz="1600" dirty="0"/>
                  <a:t>.</a:t>
                </a:r>
              </a:p>
            </p:txBody>
          </p:sp>
        </mc:Choice>
        <mc:Fallback xmlns="">
          <p:sp>
            <p:nvSpPr>
              <p:cNvPr id="7" name="Text Placeholder 6"/>
              <p:cNvSpPr>
                <a:spLocks noGrp="1" noRot="1" noChangeAspect="1" noMove="1" noResize="1" noEditPoints="1" noAdjustHandles="1" noChangeArrowheads="1" noChangeShapeType="1" noTextEdit="1"/>
              </p:cNvSpPr>
              <p:nvPr>
                <p:ph type="body" sz="quarter" idx="14"/>
              </p:nvPr>
            </p:nvSpPr>
            <p:spPr>
              <a:blipFill rotWithShape="1">
                <a:blip r:embed="rId3"/>
                <a:stretch>
                  <a:fillRect l="-378" t="-1571"/>
                </a:stretch>
              </a:blipFill>
            </p:spPr>
            <p:txBody>
              <a:bodyPr/>
              <a:lstStyle/>
              <a:p>
                <a:r>
                  <a:rPr lang="en-US">
                    <a:noFill/>
                  </a:rPr>
                  <a:t> </a:t>
                </a:r>
              </a:p>
            </p:txBody>
          </p:sp>
        </mc:Fallback>
      </mc:AlternateContent>
      <p:pic>
        <p:nvPicPr>
          <p:cNvPr id="8" name="Picture 7"/>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7772687" y="259755"/>
            <a:ext cx="1051733" cy="714850"/>
          </a:xfrm>
          <a:prstGeom prst="rect">
            <a:avLst/>
          </a:prstGeom>
        </p:spPr>
      </p:pic>
    </p:spTree>
    <p:extLst>
      <p:ext uri="{BB962C8B-B14F-4D97-AF65-F5344CB8AC3E}">
        <p14:creationId xmlns:p14="http://schemas.microsoft.com/office/powerpoint/2010/main" val="73093079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Figure 6.47</a:t>
            </a:r>
          </a:p>
        </p:txBody>
      </p:sp>
      <p:pic>
        <p:nvPicPr>
          <p:cNvPr id="2" name="Picture Placeholder 1" descr="An MRI image of a patient’s brain with a tumor highlighted in red."/>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62701" r="-62701"/>
          <a:stretch>
            <a:fillRect/>
          </a:stretch>
        </p:blipFill>
        <p:spPr/>
      </p:pic>
      <p:sp>
        <p:nvSpPr>
          <p:cNvPr id="7" name="Text Placeholder 6"/>
          <p:cNvSpPr>
            <a:spLocks noGrp="1"/>
          </p:cNvSpPr>
          <p:nvPr>
            <p:ph type="body" sz="quarter" idx="14"/>
          </p:nvPr>
        </p:nvSpPr>
        <p:spPr/>
        <p:txBody>
          <a:bodyPr>
            <a:normAutofit/>
          </a:bodyPr>
          <a:lstStyle/>
          <a:p>
            <a:r>
              <a:rPr lang="en-US" sz="1600" dirty="0"/>
              <a:t>This magnetic resonance image of a patient’s brain shows a tumor, which is highlighted in red. (credit: modification of work by Christaras A, Wikimedia Commons)</a:t>
            </a:r>
          </a:p>
        </p:txBody>
      </p:sp>
      <p:pic>
        <p:nvPicPr>
          <p:cNvPr id="8" name="Picture 7"/>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7772687" y="259755"/>
            <a:ext cx="1051733" cy="714850"/>
          </a:xfrm>
          <a:prstGeom prst="rect">
            <a:avLst/>
          </a:prstGeom>
        </p:spPr>
      </p:pic>
    </p:spTree>
    <p:extLst>
      <p:ext uri="{BB962C8B-B14F-4D97-AF65-F5344CB8AC3E}">
        <p14:creationId xmlns:p14="http://schemas.microsoft.com/office/powerpoint/2010/main" val="374002540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Figure 6.48</a:t>
            </a:r>
          </a:p>
        </p:txBody>
      </p:sp>
      <p:pic>
        <p:nvPicPr>
          <p:cNvPr id="2" name="Picture Placeholder 1" descr="Two images. The first shows a rolling planimeter. A horizontal bar has a roller attached to it perpendicularly with a pivot. It does not rotate itself; it only moves back and forth. To the right of the roller is the tracer arm with a wheel and a tracer at the very end. The second shows an interior view of a rolling planimeter. The wheel cannot turn if the planimeter is moving back and forth with the tracer arm perpendicular to the roller."/>
          <p:cNvPicPr>
            <a:picLocks noGrp="1" noChangeAspect="1"/>
          </p:cNvPicPr>
          <p:nvPr>
            <p:ph type="pic" sz="quarter" idx="13"/>
          </p:nvPr>
        </p:nvPicPr>
        <p:blipFill>
          <a:blip r:embed="rId2" cstate="email">
            <a:extLst>
              <a:ext uri="{28A0092B-C50C-407E-A947-70E740481C1C}">
                <a14:useLocalDpi xmlns:a14="http://schemas.microsoft.com/office/drawing/2010/main" val="0"/>
              </a:ext>
            </a:extLst>
          </a:blip>
          <a:srcRect t="-23162" b="-23162"/>
          <a:stretch>
            <a:fillRect/>
          </a:stretch>
        </p:blipFill>
        <p:spPr/>
      </p:pic>
      <p:sp>
        <p:nvSpPr>
          <p:cNvPr id="7" name="Text Placeholder 6"/>
          <p:cNvSpPr>
            <a:spLocks noGrp="1"/>
          </p:cNvSpPr>
          <p:nvPr>
            <p:ph type="body" sz="quarter" idx="14"/>
          </p:nvPr>
        </p:nvSpPr>
        <p:spPr/>
        <p:txBody>
          <a:bodyPr>
            <a:normAutofit lnSpcReduction="10000"/>
          </a:bodyPr>
          <a:lstStyle/>
          <a:p>
            <a:pPr marL="342900" indent="-342900">
              <a:buFontTx/>
              <a:buAutoNum type="alphaLcParenBoth"/>
            </a:pPr>
            <a:r>
              <a:rPr lang="en-US" sz="1600" dirty="0"/>
              <a:t>A rolling planimeter. The pivot allows the tracer arm to rotate. The roller itself does not rotate; it only moves back and forth.</a:t>
            </a:r>
          </a:p>
          <a:p>
            <a:pPr marL="342900" indent="-342900">
              <a:buFontTx/>
              <a:buAutoNum type="alphaLcParenBoth"/>
            </a:pPr>
            <a:r>
              <a:rPr lang="en-US" sz="1600" dirty="0"/>
              <a:t>An interior view of a rolling planimeter. Notice that the wheel cannot turn if the planimeter is moving back and forth with the tracer arm perpendicular to the roller.</a:t>
            </a:r>
          </a:p>
        </p:txBody>
      </p:sp>
      <p:pic>
        <p:nvPicPr>
          <p:cNvPr id="8" name="Picture 7"/>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7772687" y="259755"/>
            <a:ext cx="1051733" cy="714850"/>
          </a:xfrm>
          <a:prstGeom prst="rect">
            <a:avLst/>
          </a:prstGeom>
        </p:spPr>
      </p:pic>
    </p:spTree>
    <p:extLst>
      <p:ext uri="{BB962C8B-B14F-4D97-AF65-F5344CB8AC3E}">
        <p14:creationId xmlns:p14="http://schemas.microsoft.com/office/powerpoint/2010/main" val="141631445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a:normAutofit/>
          </a:bodyPr>
          <a:lstStyle/>
          <a:p>
            <a:r>
              <a:rPr lang="en-US" dirty="0"/>
              <a:t>Figure 6.49</a:t>
            </a:r>
            <a:endParaRPr lang="en-US" sz="2400" dirty="0">
              <a:solidFill>
                <a:srgbClr val="6CB255"/>
              </a:solidFill>
            </a:endParaRPr>
          </a:p>
        </p:txBody>
      </p:sp>
      <p:pic>
        <p:nvPicPr>
          <p:cNvPr id="2" name="Picture Placeholder 1" descr="A diagram in quadrants 1 and 2 showing the motion of the planimeter. Two points are labeled on the y axis: (0, Y) and (0, Y + dY), where Y is less than Y + dY. The first point is the pivot. Three points are labeled further up and to the right in quadrant 1: (x, y), (x, y + dy), and (x + dx, y + dy). Note that the uppercase Y and the lowercase y are not the same; y is much larger. A line segment is drawn between (0,Y) and (x,y). About midway down this line is a mark labeled for the wheel, and the (x,y) endpoint is labeled for the tracer. Let l be the distance from the pivot to the wheel, and let L be the distance from the pivot to the tracer. Line segments are also drawn from (0, Y + dY) to each of the other points in quadrant 1. The angle between the line segment with (0,Y) as an endpoint and the y axis is labeled phi. The angle between the line segments with (0, Y+dY) as an endpoint is “d theta.” A curve is drawn going through the wheel, the tracer, and the three points in quadrant 1, up and across the y axis, down and back across the y axis at a smaller y value lose to the height of the tracer, and down across the line segments and back to the wheel."/>
          <p:cNvPicPr>
            <a:picLocks noGrp="1" noChangeAspect="1"/>
          </p:cNvPicPr>
          <p:nvPr>
            <p:ph type="pic" sz="quarter" idx="13"/>
          </p:nvPr>
        </p:nvPicPr>
        <p:blipFill rotWithShape="1">
          <a:blip r:embed="rId2" cstate="email">
            <a:extLst>
              <a:ext uri="{28A0092B-C50C-407E-A947-70E740481C1C}">
                <a14:useLocalDpi xmlns:a14="http://schemas.microsoft.com/office/drawing/2010/main" val="0"/>
              </a:ext>
            </a:extLst>
          </a:blip>
          <a:srcRect t="-14467" b="-14467"/>
          <a:stretch/>
        </p:blipFill>
        <p:spPr>
          <a:xfrm>
            <a:off x="457200" y="1108075"/>
            <a:ext cx="4032250" cy="5256213"/>
          </a:xfrm>
        </p:spPr>
      </p:pic>
      <p:sp>
        <p:nvSpPr>
          <p:cNvPr id="14" name="Text Placeholder 13"/>
          <p:cNvSpPr>
            <a:spLocks noGrp="1"/>
          </p:cNvSpPr>
          <p:nvPr>
            <p:ph type="body" sz="quarter" idx="14"/>
          </p:nvPr>
        </p:nvSpPr>
        <p:spPr>
          <a:xfrm>
            <a:off x="4606925" y="1107617"/>
            <a:ext cx="3913188" cy="5256973"/>
          </a:xfrm>
        </p:spPr>
        <p:txBody>
          <a:bodyPr>
            <a:noAutofit/>
          </a:bodyPr>
          <a:lstStyle/>
          <a:p>
            <a:r>
              <a:rPr lang="en-US" sz="1600" dirty="0">
                <a:solidFill>
                  <a:schemeClr val="tx1"/>
                </a:solidFill>
              </a:rPr>
              <a:t>Mathematical analysis of the motion of the </a:t>
            </a:r>
            <a:r>
              <a:rPr lang="en-US" sz="1600" dirty="0" err="1">
                <a:solidFill>
                  <a:schemeClr val="tx1"/>
                </a:solidFill>
              </a:rPr>
              <a:t>planimeter</a:t>
            </a:r>
            <a:r>
              <a:rPr lang="en-US" sz="1600" dirty="0">
                <a:solidFill>
                  <a:schemeClr val="tx1"/>
                </a:solidFill>
              </a:rPr>
              <a:t>.</a:t>
            </a:r>
          </a:p>
        </p:txBody>
      </p:sp>
      <p:pic>
        <p:nvPicPr>
          <p:cNvPr id="11" name="Picture 10"/>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7772687" y="259755"/>
            <a:ext cx="1051733" cy="714850"/>
          </a:xfrm>
          <a:prstGeom prst="rect">
            <a:avLst/>
          </a:prstGeom>
        </p:spPr>
      </p:pic>
    </p:spTree>
    <p:extLst>
      <p:ext uri="{BB962C8B-B14F-4D97-AF65-F5344CB8AC3E}">
        <p14:creationId xmlns:p14="http://schemas.microsoft.com/office/powerpoint/2010/main" val="325841946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a:normAutofit/>
          </a:bodyPr>
          <a:lstStyle/>
          <a:p>
            <a:pPr algn="r"/>
            <a:r>
              <a:rPr lang="en-US" dirty="0"/>
              <a:t>Figure 6.50</a:t>
            </a:r>
            <a:endParaRPr lang="en-US" sz="2400" dirty="0">
              <a:solidFill>
                <a:srgbClr val="6CB255"/>
              </a:solidFill>
            </a:endParaRPr>
          </a:p>
        </p:txBody>
      </p:sp>
      <p:pic>
        <p:nvPicPr>
          <p:cNvPr id="2" name="Picture Placeholder 1" descr="Two images of vector fields A and B in two dimensions. Vector field A has arrows pointing up and to the right. They do not change in size or direction. It has zero divergence. Vector field B has arrows surrounding the origin in a counterclockwise direction. The arrows are larger the closer they are to the origin. It also has zero divergence."/>
          <p:cNvPicPr>
            <a:picLocks noGrp="1" noChangeAspect="1"/>
          </p:cNvPicPr>
          <p:nvPr>
            <p:ph type="pic" sz="quarter" idx="13"/>
          </p:nvPr>
        </p:nvPicPr>
        <p:blipFill rotWithShape="1">
          <a:blip r:embed="rId2" cstate="email">
            <a:extLst>
              <a:ext uri="{28A0092B-C50C-407E-A947-70E740481C1C}">
                <a14:useLocalDpi xmlns:a14="http://schemas.microsoft.com/office/drawing/2010/main" val="0"/>
              </a:ext>
            </a:extLst>
          </a:blip>
          <a:srcRect l="-3263" r="-3263"/>
          <a:stretch/>
        </p:blipFill>
        <p:spPr>
          <a:xfrm>
            <a:off x="4489450" y="1108075"/>
            <a:ext cx="4030663" cy="5256213"/>
          </a:xfrm>
        </p:spPr>
      </p:pic>
      <mc:AlternateContent xmlns:mc="http://schemas.openxmlformats.org/markup-compatibility/2006" xmlns:a14="http://schemas.microsoft.com/office/drawing/2010/main">
        <mc:Choice Requires="a14">
          <p:sp>
            <p:nvSpPr>
              <p:cNvPr id="14" name="Text Placeholder 13"/>
              <p:cNvSpPr>
                <a:spLocks noGrp="1"/>
              </p:cNvSpPr>
              <p:nvPr>
                <p:ph type="body" sz="quarter" idx="14"/>
              </p:nvPr>
            </p:nvSpPr>
            <p:spPr>
              <a:xfrm>
                <a:off x="457200" y="1107617"/>
                <a:ext cx="3913188" cy="5256973"/>
              </a:xfrm>
            </p:spPr>
            <p:txBody>
              <a:bodyPr>
                <a:noAutofit/>
              </a:bodyPr>
              <a:lstStyle/>
              <a:p>
                <a:pPr marL="342900" indent="-342900">
                  <a:buFontTx/>
                  <a:buAutoNum type="alphaLcParenBoth"/>
                </a:pPr>
                <a:r>
                  <a:rPr lang="en-US" sz="1600" dirty="0">
                    <a:solidFill>
                      <a:srgbClr val="000000"/>
                    </a:solidFill>
                  </a:rPr>
                  <a:t>Vector field </a:t>
                </a:r>
                <a14:m>
                  <m:oMath xmlns:m="http://schemas.openxmlformats.org/officeDocument/2006/math">
                    <m:r>
                      <a:rPr lang="en-US" sz="1600" i="1" dirty="0" smtClean="0">
                        <a:solidFill>
                          <a:srgbClr val="000000"/>
                        </a:solidFill>
                        <a:latin typeface="Cambria Math"/>
                      </a:rPr>
                      <m:t>〈1</m:t>
                    </m:r>
                    <m:r>
                      <a:rPr lang="en-US" sz="1600" i="1" dirty="0">
                        <a:solidFill>
                          <a:srgbClr val="000000"/>
                        </a:solidFill>
                        <a:latin typeface="Cambria Math"/>
                      </a:rPr>
                      <m:t>, </m:t>
                    </m:r>
                    <m:r>
                      <a:rPr lang="en-US" sz="1600" i="1" dirty="0" smtClean="0">
                        <a:solidFill>
                          <a:srgbClr val="000000"/>
                        </a:solidFill>
                        <a:latin typeface="Cambria Math"/>
                      </a:rPr>
                      <m:t>2〉</m:t>
                    </m:r>
                  </m:oMath>
                </a14:m>
                <a:r>
                  <a:rPr lang="en-US" sz="1600" dirty="0">
                    <a:solidFill>
                      <a:srgbClr val="000000"/>
                    </a:solidFill>
                  </a:rPr>
                  <a:t> has zero divergence.</a:t>
                </a:r>
              </a:p>
              <a:p>
                <a:pPr marL="342900" indent="-342900">
                  <a:buFontTx/>
                  <a:buAutoNum type="alphaLcParenBoth"/>
                </a:pPr>
                <a:r>
                  <a:rPr lang="en-US" sz="1600" dirty="0">
                    <a:solidFill>
                      <a:srgbClr val="000000"/>
                    </a:solidFill>
                  </a:rPr>
                  <a:t>Vector field </a:t>
                </a:r>
                <a14:m>
                  <m:oMath xmlns:m="http://schemas.openxmlformats.org/officeDocument/2006/math">
                    <m:r>
                      <a:rPr lang="en-US" sz="1600" i="1" dirty="0" smtClean="0">
                        <a:solidFill>
                          <a:srgbClr val="000000"/>
                        </a:solidFill>
                        <a:latin typeface="Cambria Math"/>
                      </a:rPr>
                      <m:t>〈−</m:t>
                    </m:r>
                    <m:r>
                      <a:rPr lang="en-US" sz="1600" i="1" dirty="0">
                        <a:solidFill>
                          <a:srgbClr val="000000"/>
                        </a:solidFill>
                        <a:latin typeface="Cambria Math"/>
                      </a:rPr>
                      <m:t>𝑦</m:t>
                    </m:r>
                    <m:r>
                      <a:rPr lang="en-US" sz="1600" i="1" dirty="0">
                        <a:solidFill>
                          <a:srgbClr val="000000"/>
                        </a:solidFill>
                        <a:latin typeface="Cambria Math"/>
                      </a:rPr>
                      <m:t>, </m:t>
                    </m:r>
                    <m:r>
                      <a:rPr lang="en-US" sz="1600" i="1" dirty="0" smtClean="0">
                        <a:solidFill>
                          <a:srgbClr val="000000"/>
                        </a:solidFill>
                        <a:latin typeface="Cambria Math"/>
                      </a:rPr>
                      <m:t>𝑥</m:t>
                    </m:r>
                    <m:r>
                      <a:rPr lang="en-US" sz="1600" i="1" dirty="0" smtClean="0">
                        <a:solidFill>
                          <a:srgbClr val="000000"/>
                        </a:solidFill>
                        <a:latin typeface="Cambria Math"/>
                      </a:rPr>
                      <m:t>〉</m:t>
                    </m:r>
                  </m:oMath>
                </a14:m>
                <a:r>
                  <a:rPr lang="en-US" sz="1600" dirty="0">
                    <a:solidFill>
                      <a:srgbClr val="000000"/>
                    </a:solidFill>
                  </a:rPr>
                  <a:t> also has zero divergence.</a:t>
                </a:r>
              </a:p>
            </p:txBody>
          </p:sp>
        </mc:Choice>
        <mc:Fallback xmlns="">
          <p:sp>
            <p:nvSpPr>
              <p:cNvPr id="14" name="Text Placeholder 13"/>
              <p:cNvSpPr>
                <a:spLocks noGrp="1" noRot="1" noChangeAspect="1" noMove="1" noResize="1" noEditPoints="1" noAdjustHandles="1" noChangeArrowheads="1" noChangeShapeType="1" noTextEdit="1"/>
              </p:cNvSpPr>
              <p:nvPr>
                <p:ph type="body" sz="quarter" idx="14"/>
              </p:nvPr>
            </p:nvSpPr>
            <p:spPr>
              <a:xfrm>
                <a:off x="457200" y="1107617"/>
                <a:ext cx="3913188" cy="5256973"/>
              </a:xfrm>
              <a:blipFill rotWithShape="1">
                <a:blip r:embed="rId3"/>
                <a:stretch>
                  <a:fillRect l="-467" t="-348"/>
                </a:stretch>
              </a:blipFill>
            </p:spPr>
            <p:txBody>
              <a:bodyPr/>
              <a:lstStyle/>
              <a:p>
                <a:r>
                  <a:rPr lang="en-US">
                    <a:noFill/>
                  </a:rPr>
                  <a:t> </a:t>
                </a:r>
              </a:p>
            </p:txBody>
          </p:sp>
        </mc:Fallback>
      </mc:AlternateContent>
      <p:pic>
        <p:nvPicPr>
          <p:cNvPr id="11" name="Picture 10"/>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380695" y="259755"/>
            <a:ext cx="1051733" cy="714850"/>
          </a:xfrm>
          <a:prstGeom prst="rect">
            <a:avLst/>
          </a:prstGeom>
        </p:spPr>
      </p:pic>
    </p:spTree>
    <p:extLst>
      <p:ext uri="{BB962C8B-B14F-4D97-AF65-F5344CB8AC3E}">
        <p14:creationId xmlns:p14="http://schemas.microsoft.com/office/powerpoint/2010/main" val="178177272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Figure 6.51</a:t>
            </a:r>
          </a:p>
        </p:txBody>
      </p:sp>
      <p:sp>
        <p:nvSpPr>
          <p:cNvPr id="7" name="Text Placeholder 6"/>
          <p:cNvSpPr>
            <a:spLocks noGrp="1"/>
          </p:cNvSpPr>
          <p:nvPr>
            <p:ph type="body" sz="quarter" idx="14"/>
          </p:nvPr>
        </p:nvSpPr>
        <p:spPr/>
        <p:txBody>
          <a:bodyPr>
            <a:normAutofit/>
          </a:bodyPr>
          <a:lstStyle/>
          <a:p>
            <a:r>
              <a:rPr lang="en-US" sz="1600" dirty="0"/>
              <a:t>This vector field has negative divergence.</a:t>
            </a:r>
          </a:p>
        </p:txBody>
      </p:sp>
      <p:pic>
        <p:nvPicPr>
          <p:cNvPr id="8" name="Picture 7"/>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7772687" y="259755"/>
            <a:ext cx="1051733" cy="714850"/>
          </a:xfrm>
          <a:prstGeom prst="rect">
            <a:avLst/>
          </a:prstGeom>
        </p:spPr>
      </p:pic>
      <p:pic>
        <p:nvPicPr>
          <p:cNvPr id="4" name="Picture Placeholder 3" descr="A vector field in two dimensions with negative divergence. The arrows point in towards the origin in a radial pattern. The closer the arrows are to the origin, the larger they are."/>
          <p:cNvPicPr>
            <a:picLocks noGrp="1" noChangeAspect="1"/>
          </p:cNvPicPr>
          <p:nvPr>
            <p:ph type="pic" sz="quarter" idx="13"/>
          </p:nvPr>
        </p:nvPicPr>
        <p:blipFill>
          <a:blip r:embed="rId3" cstate="email">
            <a:extLst>
              <a:ext uri="{28A0092B-C50C-407E-A947-70E740481C1C}">
                <a14:useLocalDpi xmlns:a14="http://schemas.microsoft.com/office/drawing/2010/main" val="0"/>
              </a:ext>
            </a:extLst>
          </a:blip>
          <a:srcRect l="-29840" r="-29840"/>
          <a:stretch>
            <a:fillRect/>
          </a:stretch>
        </p:blipFill>
        <p:spPr/>
      </p:pic>
    </p:spTree>
    <p:extLst>
      <p:ext uri="{BB962C8B-B14F-4D97-AF65-F5344CB8AC3E}">
        <p14:creationId xmlns:p14="http://schemas.microsoft.com/office/powerpoint/2010/main" val="181105591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Figure 6.52</a:t>
            </a:r>
          </a:p>
        </p:txBody>
      </p:sp>
      <p:pic>
        <p:nvPicPr>
          <p:cNvPr id="2" name="Picture Placeholder 1" descr="A vector field in two dimensions with divergence equal to 1. The arrows are quite flat near the x axis and vertical near the y axis. They seem to asymptotically approach the axes in quadrants 2 and 4, pointing up and to the right in quadrant 2 and down and to the left in quadrant 4. In quadrant 1, they start by pointing up and to the right close to the y axis, but they soon shift to pointing down and to the right. In quadrant 3, they start by pointing down and to the left close to the y axis, bu they soon shift to pointing up and to the left. The closer the arrows are to the origin, the shorter they are.&#10;&#10;"/>
          <p:cNvPicPr>
            <a:picLocks noGrp="1" noChangeAspect="1"/>
          </p:cNvPicPr>
          <p:nvPr>
            <p:ph type="pic" sz="quarter" idx="13"/>
          </p:nvPr>
        </p:nvPicPr>
        <p:blipFill>
          <a:blip r:embed="rId2" cstate="email">
            <a:extLst>
              <a:ext uri="{28A0092B-C50C-407E-A947-70E740481C1C}">
                <a14:useLocalDpi xmlns:a14="http://schemas.microsoft.com/office/drawing/2010/main" val="0"/>
              </a:ext>
            </a:extLst>
          </a:blip>
          <a:srcRect l="-41889" r="-41889"/>
          <a:stretch>
            <a:fillRect/>
          </a:stretch>
        </p:blipFill>
        <p:spPr/>
      </p:pic>
      <mc:AlternateContent xmlns:mc="http://schemas.openxmlformats.org/markup-compatibility/2006" xmlns:a14="http://schemas.microsoft.com/office/drawing/2010/main">
        <mc:Choice Requires="a14">
          <p:sp>
            <p:nvSpPr>
              <p:cNvPr id="7" name="Text Placeholder 6"/>
              <p:cNvSpPr>
                <a:spLocks noGrp="1"/>
              </p:cNvSpPr>
              <p:nvPr>
                <p:ph type="body" sz="quarter" idx="14"/>
              </p:nvPr>
            </p:nvSpPr>
            <p:spPr/>
            <p:txBody>
              <a:bodyPr>
                <a:normAutofit/>
              </a:bodyPr>
              <a:lstStyle/>
              <a:p>
                <a:r>
                  <a:rPr lang="en-US" sz="1600" dirty="0"/>
                  <a:t>The divergence of vector field </a:t>
                </a:r>
                <a14:m>
                  <m:oMath xmlns:m="http://schemas.openxmlformats.org/officeDocument/2006/math">
                    <m:r>
                      <a:rPr lang="en-US" sz="1600" b="1" i="0" dirty="0" smtClean="0">
                        <a:latin typeface="Cambria Math"/>
                      </a:rPr>
                      <m:t>𝐅</m:t>
                    </m:r>
                    <m:r>
                      <a:rPr lang="en-US" sz="1600" i="1" dirty="0">
                        <a:latin typeface="Cambria Math"/>
                      </a:rPr>
                      <m:t>(</m:t>
                    </m:r>
                    <m:r>
                      <a:rPr lang="en-US" sz="1600" i="1" dirty="0">
                        <a:latin typeface="Cambria Math"/>
                      </a:rPr>
                      <m:t>𝑥</m:t>
                    </m:r>
                    <m:r>
                      <a:rPr lang="en-US" sz="1600" b="0" i="1" dirty="0" smtClean="0">
                        <a:latin typeface="Cambria Math"/>
                      </a:rPr>
                      <m:t>, </m:t>
                    </m:r>
                    <m:r>
                      <a:rPr lang="en-US" sz="1600" i="1" dirty="0">
                        <a:latin typeface="Cambria Math"/>
                      </a:rPr>
                      <m:t>𝑦</m:t>
                    </m:r>
                    <m:r>
                      <a:rPr lang="en-US" sz="1600" i="1" dirty="0" smtClean="0">
                        <a:latin typeface="Cambria Math"/>
                      </a:rPr>
                      <m:t>)=〈</m:t>
                    </m:r>
                    <m:sSup>
                      <m:sSupPr>
                        <m:ctrlPr>
                          <a:rPr lang="en-US" sz="1600" i="1" dirty="0" smtClean="0">
                            <a:latin typeface="Cambria Math" panose="02040503050406030204" pitchFamily="18" charset="0"/>
                          </a:rPr>
                        </m:ctrlPr>
                      </m:sSupPr>
                      <m:e>
                        <m:r>
                          <a:rPr lang="en-US" sz="1600" i="1" dirty="0">
                            <a:latin typeface="Cambria Math"/>
                          </a:rPr>
                          <m:t>𝑥</m:t>
                        </m:r>
                      </m:e>
                      <m:sup>
                        <m:r>
                          <a:rPr lang="en-US" sz="1600" b="0" i="1" dirty="0" smtClean="0">
                            <a:latin typeface="Cambria Math"/>
                          </a:rPr>
                          <m:t>2</m:t>
                        </m:r>
                      </m:sup>
                    </m:sSup>
                    <m:r>
                      <a:rPr lang="en-US" sz="1600" i="1" dirty="0" smtClean="0">
                        <a:latin typeface="Cambria Math"/>
                      </a:rPr>
                      <m:t>𝑦</m:t>
                    </m:r>
                    <m:r>
                      <a:rPr lang="en-US" sz="1600" b="0" i="1" dirty="0" smtClean="0">
                        <a:latin typeface="Cambria Math"/>
                      </a:rPr>
                      <m:t>, </m:t>
                    </m:r>
                    <m:r>
                      <a:rPr lang="en-US" sz="1600" i="1" dirty="0" smtClean="0">
                        <a:latin typeface="Cambria Math"/>
                      </a:rPr>
                      <m:t>𝑦</m:t>
                    </m:r>
                    <m:r>
                      <a:rPr lang="en-US" sz="1600" i="1" dirty="0" smtClean="0">
                        <a:latin typeface="Cambria Math"/>
                      </a:rPr>
                      <m:t>−</m:t>
                    </m:r>
                    <m:r>
                      <a:rPr lang="en-US" sz="1600" i="1" dirty="0" smtClean="0">
                        <a:latin typeface="Cambria Math"/>
                      </a:rPr>
                      <m:t>𝑥</m:t>
                    </m:r>
                    <m:sSup>
                      <m:sSupPr>
                        <m:ctrlPr>
                          <a:rPr lang="en-US" sz="1600" i="1" dirty="0" smtClean="0">
                            <a:latin typeface="Cambria Math" panose="02040503050406030204" pitchFamily="18" charset="0"/>
                          </a:rPr>
                        </m:ctrlPr>
                      </m:sSupPr>
                      <m:e>
                        <m:r>
                          <a:rPr lang="en-US" sz="1600" b="0" i="1" dirty="0" smtClean="0">
                            <a:latin typeface="Cambria Math"/>
                          </a:rPr>
                          <m:t>𝑦</m:t>
                        </m:r>
                      </m:e>
                      <m:sup>
                        <m:r>
                          <a:rPr lang="en-US" sz="1600" b="0" i="1" dirty="0" smtClean="0">
                            <a:latin typeface="Cambria Math"/>
                          </a:rPr>
                          <m:t>2</m:t>
                        </m:r>
                      </m:sup>
                    </m:sSup>
                    <m:r>
                      <a:rPr lang="en-US" sz="1600" i="1" dirty="0" smtClean="0">
                        <a:latin typeface="Cambria Math"/>
                      </a:rPr>
                      <m:t>〉</m:t>
                    </m:r>
                  </m:oMath>
                </a14:m>
                <a:r>
                  <a:rPr lang="en-US" sz="1600" dirty="0"/>
                  <a:t> is one, so it cannot model a magnetic field.</a:t>
                </a:r>
              </a:p>
            </p:txBody>
          </p:sp>
        </mc:Choice>
        <mc:Fallback xmlns="">
          <p:sp>
            <p:nvSpPr>
              <p:cNvPr id="7" name="Text Placeholder 6"/>
              <p:cNvSpPr>
                <a:spLocks noGrp="1" noRot="1" noChangeAspect="1" noMove="1" noResize="1" noEditPoints="1" noAdjustHandles="1" noChangeArrowheads="1" noChangeShapeType="1" noTextEdit="1"/>
              </p:cNvSpPr>
              <p:nvPr>
                <p:ph type="body" sz="quarter" idx="14"/>
              </p:nvPr>
            </p:nvSpPr>
            <p:spPr>
              <a:blipFill rotWithShape="1">
                <a:blip r:embed="rId3"/>
                <a:stretch>
                  <a:fillRect l="-378" t="-1571"/>
                </a:stretch>
              </a:blipFill>
            </p:spPr>
            <p:txBody>
              <a:bodyPr/>
              <a:lstStyle/>
              <a:p>
                <a:r>
                  <a:rPr lang="en-US">
                    <a:noFill/>
                  </a:rPr>
                  <a:t> </a:t>
                </a:r>
              </a:p>
            </p:txBody>
          </p:sp>
        </mc:Fallback>
      </mc:AlternateContent>
      <p:pic>
        <p:nvPicPr>
          <p:cNvPr id="8" name="Picture 7"/>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7772687" y="259755"/>
            <a:ext cx="1051733" cy="714850"/>
          </a:xfrm>
          <a:prstGeom prst="rect">
            <a:avLst/>
          </a:prstGeom>
        </p:spPr>
      </p:pic>
    </p:spTree>
    <p:extLst>
      <p:ext uri="{BB962C8B-B14F-4D97-AF65-F5344CB8AC3E}">
        <p14:creationId xmlns:p14="http://schemas.microsoft.com/office/powerpoint/2010/main" val="8148293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Figure 6.53</a:t>
            </a:r>
          </a:p>
        </p:txBody>
      </p:sp>
      <p:pic>
        <p:nvPicPr>
          <p:cNvPr id="2" name="Picture Placeholder 1" descr="A vector field in two dimensions with negative divergence at (1,4). The arrows are very flat but become more vertical closer to the y axis. Above the x axis, the arrows point up and towards the y axis on either side of it. Below the x axis, the arrows point down and away from the y axis on either side of it."/>
          <p:cNvPicPr>
            <a:picLocks noGrp="1" noChangeAspect="1"/>
          </p:cNvPicPr>
          <p:nvPr>
            <p:ph type="pic" sz="quarter" idx="13"/>
          </p:nvPr>
        </p:nvPicPr>
        <p:blipFill>
          <a:blip r:embed="rId2" cstate="email">
            <a:extLst>
              <a:ext uri="{28A0092B-C50C-407E-A947-70E740481C1C}">
                <a14:useLocalDpi xmlns:a14="http://schemas.microsoft.com/office/drawing/2010/main" val="0"/>
              </a:ext>
            </a:extLst>
          </a:blip>
          <a:srcRect l="-16027" r="-16027"/>
          <a:stretch>
            <a:fillRect/>
          </a:stretch>
        </p:blipFill>
        <p:spPr/>
      </p:pic>
      <mc:AlternateContent xmlns:mc="http://schemas.openxmlformats.org/markup-compatibility/2006" xmlns:a14="http://schemas.microsoft.com/office/drawing/2010/main">
        <mc:Choice Requires="a14">
          <p:sp>
            <p:nvSpPr>
              <p:cNvPr id="7" name="Text Placeholder 6"/>
              <p:cNvSpPr>
                <a:spLocks noGrp="1"/>
              </p:cNvSpPr>
              <p:nvPr>
                <p:ph type="body" sz="quarter" idx="14"/>
              </p:nvPr>
            </p:nvSpPr>
            <p:spPr/>
            <p:txBody>
              <a:bodyPr>
                <a:normAutofit/>
              </a:bodyPr>
              <a:lstStyle/>
              <a:p>
                <a:r>
                  <a:rPr lang="en-US" sz="1600" dirty="0"/>
                  <a:t>Vector field </a:t>
                </a:r>
                <a14:m>
                  <m:oMath xmlns:m="http://schemas.openxmlformats.org/officeDocument/2006/math">
                    <m:r>
                      <a:rPr lang="en-US" sz="1600" b="1" i="0" dirty="0" smtClean="0">
                        <a:latin typeface="Cambria Math"/>
                      </a:rPr>
                      <m:t>𝐯</m:t>
                    </m:r>
                    <m:r>
                      <a:rPr lang="en-US" sz="1600" i="1" dirty="0" smtClean="0">
                        <a:latin typeface="Cambria Math"/>
                      </a:rPr>
                      <m:t>(</m:t>
                    </m:r>
                    <m:r>
                      <a:rPr lang="en-US" sz="1600" i="1" dirty="0" smtClean="0">
                        <a:latin typeface="Cambria Math"/>
                      </a:rPr>
                      <m:t>𝑥</m:t>
                    </m:r>
                    <m:r>
                      <a:rPr lang="en-US" sz="1600" i="1" dirty="0" smtClean="0">
                        <a:latin typeface="Cambria Math"/>
                      </a:rPr>
                      <m:t>, </m:t>
                    </m:r>
                    <m:r>
                      <a:rPr lang="en-US" sz="1600" i="1" dirty="0" smtClean="0">
                        <a:latin typeface="Cambria Math"/>
                      </a:rPr>
                      <m:t>𝑦</m:t>
                    </m:r>
                    <m:r>
                      <a:rPr lang="en-US" sz="1600" i="1" dirty="0" smtClean="0">
                        <a:latin typeface="Cambria Math"/>
                      </a:rPr>
                      <m:t>)=〈−</m:t>
                    </m:r>
                    <m:r>
                      <a:rPr lang="en-US" sz="1600" i="1" dirty="0">
                        <a:latin typeface="Cambria Math"/>
                      </a:rPr>
                      <m:t>𝑥𝑦</m:t>
                    </m:r>
                    <m:r>
                      <a:rPr lang="en-US" sz="1600" i="1" dirty="0">
                        <a:latin typeface="Cambria Math"/>
                      </a:rPr>
                      <m:t>, </m:t>
                    </m:r>
                    <m:r>
                      <a:rPr lang="en-US" sz="1600" i="1" dirty="0" smtClean="0">
                        <a:latin typeface="Cambria Math"/>
                      </a:rPr>
                      <m:t>𝑦</m:t>
                    </m:r>
                    <m:r>
                      <a:rPr lang="en-US" sz="1600" i="1" dirty="0" smtClean="0">
                        <a:latin typeface="Cambria Math"/>
                      </a:rPr>
                      <m:t>〉</m:t>
                    </m:r>
                  </m:oMath>
                </a14:m>
                <a:r>
                  <a:rPr lang="en-US" sz="1600" dirty="0"/>
                  <a:t> has negative divergence at (1, 4).</a:t>
                </a:r>
              </a:p>
            </p:txBody>
          </p:sp>
        </mc:Choice>
        <mc:Fallback xmlns="">
          <p:sp>
            <p:nvSpPr>
              <p:cNvPr id="7" name="Text Placeholder 6"/>
              <p:cNvSpPr>
                <a:spLocks noGrp="1" noRot="1" noChangeAspect="1" noMove="1" noResize="1" noEditPoints="1" noAdjustHandles="1" noChangeArrowheads="1" noChangeShapeType="1" noTextEdit="1"/>
              </p:cNvSpPr>
              <p:nvPr>
                <p:ph type="body" sz="quarter" idx="14"/>
              </p:nvPr>
            </p:nvSpPr>
            <p:spPr>
              <a:blipFill rotWithShape="1">
                <a:blip r:embed="rId3"/>
                <a:stretch>
                  <a:fillRect l="-378" t="-1571"/>
                </a:stretch>
              </a:blipFill>
            </p:spPr>
            <p:txBody>
              <a:bodyPr/>
              <a:lstStyle/>
              <a:p>
                <a:r>
                  <a:rPr lang="en-US">
                    <a:noFill/>
                  </a:rPr>
                  <a:t> </a:t>
                </a:r>
              </a:p>
            </p:txBody>
          </p:sp>
        </mc:Fallback>
      </mc:AlternateContent>
      <p:pic>
        <p:nvPicPr>
          <p:cNvPr id="8" name="Picture 7"/>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7772687" y="259755"/>
            <a:ext cx="1051733" cy="714850"/>
          </a:xfrm>
          <a:prstGeom prst="rect">
            <a:avLst/>
          </a:prstGeom>
        </p:spPr>
      </p:pic>
    </p:spTree>
    <p:extLst>
      <p:ext uri="{BB962C8B-B14F-4D97-AF65-F5344CB8AC3E}">
        <p14:creationId xmlns:p14="http://schemas.microsoft.com/office/powerpoint/2010/main" val="50461438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Figure 6.54</a:t>
            </a:r>
          </a:p>
        </p:txBody>
      </p:sp>
      <p:pic>
        <p:nvPicPr>
          <p:cNvPr id="2" name="Picture Placeholder 1" descr="A diagram of a small paddlewheel in water. Arrows are drawn surrounding the center in a counterclockwise circle. At the center, the height is labeled n."/>
          <p:cNvPicPr>
            <a:picLocks noGrp="1" noChangeAspect="1"/>
          </p:cNvPicPr>
          <p:nvPr>
            <p:ph type="pic" sz="quarter" idx="13"/>
          </p:nvPr>
        </p:nvPicPr>
        <p:blipFill>
          <a:blip r:embed="rId2" cstate="email">
            <a:extLst>
              <a:ext uri="{28A0092B-C50C-407E-A947-70E740481C1C}">
                <a14:useLocalDpi xmlns:a14="http://schemas.microsoft.com/office/drawing/2010/main" val="0"/>
              </a:ext>
            </a:extLst>
          </a:blip>
          <a:srcRect l="-47207" r="-47207"/>
          <a:stretch>
            <a:fillRect/>
          </a:stretch>
        </p:blipFill>
        <p:spPr/>
      </p:pic>
      <p:sp>
        <p:nvSpPr>
          <p:cNvPr id="7" name="Text Placeholder 6"/>
          <p:cNvSpPr>
            <a:spLocks noGrp="1"/>
          </p:cNvSpPr>
          <p:nvPr>
            <p:ph type="body" sz="quarter" idx="14"/>
          </p:nvPr>
        </p:nvSpPr>
        <p:spPr/>
        <p:txBody>
          <a:bodyPr>
            <a:normAutofit/>
          </a:bodyPr>
          <a:lstStyle/>
          <a:p>
            <a:r>
              <a:rPr lang="en-US" sz="1600" dirty="0"/>
              <a:t>To visualize curl at a point, imagine placing a small paddlewheel into the vector field at a point.</a:t>
            </a:r>
          </a:p>
        </p:txBody>
      </p:sp>
      <p:pic>
        <p:nvPicPr>
          <p:cNvPr id="8" name="Picture 7"/>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7772687" y="259755"/>
            <a:ext cx="1051733" cy="714850"/>
          </a:xfrm>
          <a:prstGeom prst="rect">
            <a:avLst/>
          </a:prstGeom>
        </p:spPr>
      </p:pic>
    </p:spTree>
    <p:extLst>
      <p:ext uri="{BB962C8B-B14F-4D97-AF65-F5344CB8AC3E}">
        <p14:creationId xmlns:p14="http://schemas.microsoft.com/office/powerpoint/2010/main" val="337796727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Figure 6.55</a:t>
            </a:r>
          </a:p>
        </p:txBody>
      </p:sp>
      <p:pic>
        <p:nvPicPr>
          <p:cNvPr id="2" name="Picture Placeholder 1" descr="Two vector field diagrams consisting of vectors that are all parallel. The closer they are to the x axis, the shorter the arrows are. Above the x axis, the arrows point to the right, and below the x axis, the arrows point to the left."/>
          <p:cNvPicPr>
            <a:picLocks noGrp="1" noChangeAspect="1"/>
          </p:cNvPicPr>
          <p:nvPr>
            <p:ph type="pic" sz="quarter" idx="13"/>
          </p:nvPr>
        </p:nvPicPr>
        <p:blipFill>
          <a:blip r:embed="rId2" cstate="email">
            <a:extLst>
              <a:ext uri="{28A0092B-C50C-407E-A947-70E740481C1C}">
                <a14:useLocalDpi xmlns:a14="http://schemas.microsoft.com/office/drawing/2010/main" val="0"/>
              </a:ext>
            </a:extLst>
          </a:blip>
          <a:srcRect l="-66353" r="-66353"/>
          <a:stretch>
            <a:fillRect/>
          </a:stretch>
        </p:blipFill>
        <p:spPr/>
      </p:pic>
      <mc:AlternateContent xmlns:mc="http://schemas.openxmlformats.org/markup-compatibility/2006" xmlns:a14="http://schemas.microsoft.com/office/drawing/2010/main">
        <mc:Choice Requires="a14">
          <p:sp>
            <p:nvSpPr>
              <p:cNvPr id="7" name="Text Placeholder 6"/>
              <p:cNvSpPr>
                <a:spLocks noGrp="1"/>
              </p:cNvSpPr>
              <p:nvPr>
                <p:ph type="body" sz="quarter" idx="14"/>
              </p:nvPr>
            </p:nvSpPr>
            <p:spPr/>
            <p:txBody>
              <a:bodyPr>
                <a:normAutofit/>
              </a:bodyPr>
              <a:lstStyle/>
              <a:p>
                <a:r>
                  <a:rPr lang="en-US" sz="1600" dirty="0">
                    <a:solidFill>
                      <a:schemeClr val="tx1"/>
                    </a:solidFill>
                  </a:rPr>
                  <a:t>Vector field </a:t>
                </a:r>
                <a14:m>
                  <m:oMath xmlns:m="http://schemas.openxmlformats.org/officeDocument/2006/math">
                    <m:r>
                      <a:rPr lang="en-US" sz="1600" b="1" i="0" dirty="0" smtClean="0">
                        <a:solidFill>
                          <a:schemeClr val="tx1"/>
                        </a:solidFill>
                        <a:latin typeface="Cambria Math"/>
                      </a:rPr>
                      <m:t>𝐅</m:t>
                    </m:r>
                    <m:r>
                      <a:rPr lang="en-US" sz="1600" i="1" dirty="0">
                        <a:solidFill>
                          <a:schemeClr val="tx1"/>
                        </a:solidFill>
                        <a:latin typeface="Cambria Math"/>
                      </a:rPr>
                      <m:t>(</m:t>
                    </m:r>
                    <m:r>
                      <a:rPr lang="en-US" sz="1600" i="1" dirty="0">
                        <a:solidFill>
                          <a:schemeClr val="tx1"/>
                        </a:solidFill>
                        <a:latin typeface="Cambria Math"/>
                      </a:rPr>
                      <m:t>𝑥</m:t>
                    </m:r>
                    <m:r>
                      <a:rPr lang="en-US" sz="1600" i="1" dirty="0">
                        <a:solidFill>
                          <a:schemeClr val="tx1"/>
                        </a:solidFill>
                        <a:latin typeface="Cambria Math"/>
                      </a:rPr>
                      <m:t>, </m:t>
                    </m:r>
                    <m:r>
                      <a:rPr lang="en-US" sz="1600" i="1" dirty="0">
                        <a:solidFill>
                          <a:schemeClr val="tx1"/>
                        </a:solidFill>
                        <a:latin typeface="Cambria Math"/>
                      </a:rPr>
                      <m:t>𝑦</m:t>
                    </m:r>
                    <m:r>
                      <a:rPr lang="en-US" sz="1600" i="1" dirty="0">
                        <a:solidFill>
                          <a:schemeClr val="tx1"/>
                        </a:solidFill>
                        <a:latin typeface="Cambria Math"/>
                      </a:rPr>
                      <m:t>)=〈</m:t>
                    </m:r>
                    <m:r>
                      <a:rPr lang="en-US" sz="1600" i="1" dirty="0">
                        <a:solidFill>
                          <a:schemeClr val="tx1"/>
                        </a:solidFill>
                        <a:latin typeface="Cambria Math"/>
                      </a:rPr>
                      <m:t>𝑦</m:t>
                    </m:r>
                    <m:r>
                      <a:rPr lang="en-US" sz="1600" i="1" dirty="0">
                        <a:solidFill>
                          <a:schemeClr val="tx1"/>
                        </a:solidFill>
                        <a:latin typeface="Cambria Math"/>
                      </a:rPr>
                      <m:t>, 0〉</m:t>
                    </m:r>
                  </m:oMath>
                </a14:m>
                <a:r>
                  <a:rPr lang="en-US" sz="1600" dirty="0">
                    <a:solidFill>
                      <a:schemeClr val="tx1"/>
                    </a:solidFill>
                  </a:rPr>
                  <a:t> consists of vectors that are all parallel.</a:t>
                </a:r>
              </a:p>
            </p:txBody>
          </p:sp>
        </mc:Choice>
        <mc:Fallback xmlns="">
          <p:sp>
            <p:nvSpPr>
              <p:cNvPr id="7" name="Text Placeholder 6"/>
              <p:cNvSpPr>
                <a:spLocks noGrp="1" noRot="1" noChangeAspect="1" noMove="1" noResize="1" noEditPoints="1" noAdjustHandles="1" noChangeArrowheads="1" noChangeShapeType="1" noTextEdit="1"/>
              </p:cNvSpPr>
              <p:nvPr>
                <p:ph type="body" sz="quarter" idx="14"/>
              </p:nvPr>
            </p:nvSpPr>
            <p:spPr>
              <a:blipFill rotWithShape="1">
                <a:blip r:embed="rId3"/>
                <a:stretch>
                  <a:fillRect l="-378" t="-1571"/>
                </a:stretch>
              </a:blipFill>
            </p:spPr>
            <p:txBody>
              <a:bodyPr/>
              <a:lstStyle/>
              <a:p>
                <a:r>
                  <a:rPr lang="en-US">
                    <a:noFill/>
                  </a:rPr>
                  <a:t> </a:t>
                </a:r>
              </a:p>
            </p:txBody>
          </p:sp>
        </mc:Fallback>
      </mc:AlternateContent>
      <p:pic>
        <p:nvPicPr>
          <p:cNvPr id="8" name="Picture 7"/>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7772687" y="259755"/>
            <a:ext cx="1051733" cy="714850"/>
          </a:xfrm>
          <a:prstGeom prst="rect">
            <a:avLst/>
          </a:prstGeom>
        </p:spPr>
      </p:pic>
    </p:spTree>
    <p:extLst>
      <p:ext uri="{BB962C8B-B14F-4D97-AF65-F5344CB8AC3E}">
        <p14:creationId xmlns:p14="http://schemas.microsoft.com/office/powerpoint/2010/main" val="27021404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Figure 6.5</a:t>
            </a:r>
          </a:p>
        </p:txBody>
      </p:sp>
      <p:pic>
        <p:nvPicPr>
          <p:cNvPr id="2" name="Picture Placeholder 1" descr="A visual representation of the given vector field in a coordinate plane with two additional diagrams with notation. The first representation shows the vector field. The arrows are circling the origin in a clockwise motion. The second representation shows concentric circles, highlighting the radial pattern. The The third representation shows the concentric circles. It also shows arrows for the radial vector for all points (a,b). Each is perpendicular to the arrows in the given vector field."/>
          <p:cNvPicPr>
            <a:picLocks noGrp="1" noChangeAspect="1"/>
          </p:cNvPicPr>
          <p:nvPr>
            <p:ph type="pic" sz="quarter" idx="13"/>
          </p:nvPr>
        </p:nvPicPr>
        <p:blipFill>
          <a:blip r:embed="rId2" cstate="email">
            <a:extLst>
              <a:ext uri="{28A0092B-C50C-407E-A947-70E740481C1C}">
                <a14:useLocalDpi xmlns:a14="http://schemas.microsoft.com/office/drawing/2010/main" val="0"/>
              </a:ext>
            </a:extLst>
          </a:blip>
          <a:srcRect l="-63314" r="-63314"/>
          <a:stretch>
            <a:fillRect/>
          </a:stretch>
        </p:blipFill>
        <p:spPr/>
      </p:pic>
      <mc:AlternateContent xmlns:mc="http://schemas.openxmlformats.org/markup-compatibility/2006" xmlns:a14="http://schemas.microsoft.com/office/drawing/2010/main">
        <mc:Choice Requires="a14">
          <p:sp>
            <p:nvSpPr>
              <p:cNvPr id="7" name="Text Placeholder 6"/>
              <p:cNvSpPr>
                <a:spLocks noGrp="1"/>
              </p:cNvSpPr>
              <p:nvPr>
                <p:ph type="body" sz="quarter" idx="14"/>
              </p:nvPr>
            </p:nvSpPr>
            <p:spPr/>
            <p:txBody>
              <a:bodyPr>
                <a:normAutofit/>
              </a:bodyPr>
              <a:lstStyle/>
              <a:p>
                <a:pPr marL="342900" indent="-342900">
                  <a:buFontTx/>
                  <a:buAutoNum type="alphaLcParenBoth"/>
                </a:pPr>
                <a:r>
                  <a:rPr lang="en-US" sz="1600" dirty="0"/>
                  <a:t>A visual representation of vector field  </a:t>
                </a:r>
                <a14:m>
                  <m:oMath xmlns:m="http://schemas.openxmlformats.org/officeDocument/2006/math">
                    <m:r>
                      <a:rPr lang="en-US" sz="1600" b="1" i="0" smtClean="0">
                        <a:latin typeface="Cambria Math"/>
                      </a:rPr>
                      <m:t>𝐅</m:t>
                    </m:r>
                    <m:r>
                      <a:rPr lang="en-US" sz="1600" b="0" i="1" smtClean="0">
                        <a:latin typeface="Cambria Math"/>
                      </a:rPr>
                      <m:t>(</m:t>
                    </m:r>
                    <m:r>
                      <a:rPr lang="en-US" sz="1600" b="0" i="1" smtClean="0">
                        <a:latin typeface="Cambria Math"/>
                      </a:rPr>
                      <m:t>𝑥</m:t>
                    </m:r>
                    <m:r>
                      <a:rPr lang="en-US" sz="1600" b="0" i="1" smtClean="0">
                        <a:latin typeface="Cambria Math"/>
                      </a:rPr>
                      <m:t>, </m:t>
                    </m:r>
                    <m:r>
                      <a:rPr lang="en-US" sz="1600" b="0" i="1" smtClean="0">
                        <a:latin typeface="Cambria Math"/>
                      </a:rPr>
                      <m:t>𝑦</m:t>
                    </m:r>
                    <m:r>
                      <a:rPr lang="en-US" sz="1600" b="0" i="1" smtClean="0">
                        <a:latin typeface="Cambria Math"/>
                      </a:rPr>
                      <m:t>)=</m:t>
                    </m:r>
                    <m:d>
                      <m:dPr>
                        <m:begChr m:val="⟨"/>
                        <m:endChr m:val="⟩"/>
                        <m:ctrlPr>
                          <a:rPr lang="en-US" sz="1600" b="0" i="1" smtClean="0">
                            <a:latin typeface="Cambria Math" panose="02040503050406030204" pitchFamily="18" charset="0"/>
                          </a:rPr>
                        </m:ctrlPr>
                      </m:dPr>
                      <m:e>
                        <m:r>
                          <a:rPr lang="en-US" sz="1600" b="0" i="1" smtClean="0">
                            <a:latin typeface="Cambria Math"/>
                          </a:rPr>
                          <m:t>𝑦</m:t>
                        </m:r>
                        <m:r>
                          <a:rPr lang="en-US" sz="1600" b="0" i="1" smtClean="0">
                            <a:latin typeface="Cambria Math"/>
                          </a:rPr>
                          <m:t>, −</m:t>
                        </m:r>
                        <m:r>
                          <a:rPr lang="en-US" sz="1600" b="0" i="1" smtClean="0">
                            <a:latin typeface="Cambria Math"/>
                          </a:rPr>
                          <m:t>𝑥</m:t>
                        </m:r>
                      </m:e>
                    </m:d>
                  </m:oMath>
                </a14:m>
                <a:r>
                  <a:rPr lang="en-US" sz="1600" dirty="0"/>
                  <a:t>.</a:t>
                </a:r>
              </a:p>
              <a:p>
                <a:pPr marL="342900" indent="-342900">
                  <a:buFontTx/>
                  <a:buAutoNum type="alphaLcParenBoth"/>
                </a:pPr>
                <a:r>
                  <a:rPr lang="en-US" sz="1600" dirty="0"/>
                  <a:t>Vector field </a:t>
                </a:r>
                <a14:m>
                  <m:oMath xmlns:m="http://schemas.openxmlformats.org/officeDocument/2006/math">
                    <m:r>
                      <a:rPr lang="en-US" sz="1600" b="1">
                        <a:latin typeface="Cambria Math"/>
                      </a:rPr>
                      <m:t>𝐅</m:t>
                    </m:r>
                    <m:r>
                      <a:rPr lang="en-US" sz="1600" b="0" i="1" smtClean="0">
                        <a:latin typeface="Cambria Math"/>
                      </a:rPr>
                      <m:t>(</m:t>
                    </m:r>
                    <m:r>
                      <a:rPr lang="en-US" sz="1600" b="0" i="1" smtClean="0">
                        <a:latin typeface="Cambria Math"/>
                      </a:rPr>
                      <m:t>𝑥</m:t>
                    </m:r>
                    <m:r>
                      <a:rPr lang="en-US" sz="1600" b="0" i="1" smtClean="0">
                        <a:latin typeface="Cambria Math"/>
                      </a:rPr>
                      <m:t>, </m:t>
                    </m:r>
                    <m:r>
                      <a:rPr lang="en-US" sz="1600" b="0" i="1" smtClean="0">
                        <a:latin typeface="Cambria Math"/>
                      </a:rPr>
                      <m:t>𝑦</m:t>
                    </m:r>
                    <m:r>
                      <a:rPr lang="en-US" sz="1600" b="0" i="1" smtClean="0">
                        <a:latin typeface="Cambria Math"/>
                      </a:rPr>
                      <m:t>)=</m:t>
                    </m:r>
                    <m:d>
                      <m:dPr>
                        <m:begChr m:val="⟨"/>
                        <m:endChr m:val="⟩"/>
                        <m:ctrlPr>
                          <a:rPr lang="en-US" sz="1600" i="1">
                            <a:latin typeface="Cambria Math" panose="02040503050406030204" pitchFamily="18" charset="0"/>
                          </a:rPr>
                        </m:ctrlPr>
                      </m:dPr>
                      <m:e>
                        <m:r>
                          <a:rPr lang="en-US" sz="1600" i="1">
                            <a:latin typeface="Cambria Math"/>
                          </a:rPr>
                          <m:t>𝑦</m:t>
                        </m:r>
                        <m:r>
                          <a:rPr lang="en-US" sz="1600" i="1">
                            <a:latin typeface="Cambria Math"/>
                          </a:rPr>
                          <m:t>, −</m:t>
                        </m:r>
                        <m:r>
                          <a:rPr lang="en-US" sz="1600" i="1">
                            <a:latin typeface="Cambria Math"/>
                          </a:rPr>
                          <m:t>𝑥</m:t>
                        </m:r>
                      </m:e>
                    </m:d>
                  </m:oMath>
                </a14:m>
                <a:r>
                  <a:rPr lang="en-US" sz="1600" dirty="0"/>
                  <a:t> with circles centered at the origin.</a:t>
                </a:r>
              </a:p>
              <a:p>
                <a:pPr marL="342900" indent="-342900">
                  <a:buFontTx/>
                  <a:buAutoNum type="alphaLcParenBoth"/>
                </a:pPr>
                <a:r>
                  <a:rPr lang="en-US" sz="1600" dirty="0"/>
                  <a:t>Vector </a:t>
                </a:r>
                <a14:m>
                  <m:oMath xmlns:m="http://schemas.openxmlformats.org/officeDocument/2006/math">
                    <m:r>
                      <a:rPr lang="en-US" sz="1600" b="1">
                        <a:latin typeface="Cambria Math"/>
                      </a:rPr>
                      <m:t>𝐅</m:t>
                    </m:r>
                    <m:d>
                      <m:dPr>
                        <m:ctrlPr>
                          <a:rPr lang="en-US" sz="1600" i="1" smtClean="0">
                            <a:latin typeface="Cambria Math" panose="02040503050406030204" pitchFamily="18" charset="0"/>
                          </a:rPr>
                        </m:ctrlPr>
                      </m:dPr>
                      <m:e>
                        <m:r>
                          <a:rPr lang="en-US" sz="1600" b="0" i="1" smtClean="0">
                            <a:latin typeface="Cambria Math"/>
                          </a:rPr>
                          <m:t>𝑎</m:t>
                        </m:r>
                        <m:r>
                          <a:rPr lang="en-US" sz="1600" b="0" i="1" smtClean="0">
                            <a:latin typeface="Cambria Math"/>
                          </a:rPr>
                          <m:t>, </m:t>
                        </m:r>
                        <m:r>
                          <a:rPr lang="en-US" sz="1600" b="0" i="1" smtClean="0">
                            <a:latin typeface="Cambria Math"/>
                          </a:rPr>
                          <m:t>𝑏</m:t>
                        </m:r>
                      </m:e>
                    </m:d>
                  </m:oMath>
                </a14:m>
                <a:r>
                  <a:rPr lang="en-US" sz="1600" dirty="0"/>
                  <a:t> is perpendicular to radial vector </a:t>
                </a:r>
                <a14:m>
                  <m:oMath xmlns:m="http://schemas.openxmlformats.org/officeDocument/2006/math">
                    <m:d>
                      <m:dPr>
                        <m:begChr m:val="⟨"/>
                        <m:endChr m:val="⟩"/>
                        <m:ctrlPr>
                          <a:rPr lang="en-US" sz="1600" i="1">
                            <a:latin typeface="Cambria Math" panose="02040503050406030204" pitchFamily="18" charset="0"/>
                          </a:rPr>
                        </m:ctrlPr>
                      </m:dPr>
                      <m:e>
                        <m:r>
                          <a:rPr lang="en-US" sz="1600" i="1">
                            <a:latin typeface="Cambria Math"/>
                          </a:rPr>
                          <m:t>𝑎</m:t>
                        </m:r>
                        <m:r>
                          <a:rPr lang="en-US" sz="1600" i="1">
                            <a:latin typeface="Cambria Math"/>
                          </a:rPr>
                          <m:t>, </m:t>
                        </m:r>
                        <m:r>
                          <a:rPr lang="en-US" sz="1600" i="1">
                            <a:latin typeface="Cambria Math"/>
                          </a:rPr>
                          <m:t>𝑏</m:t>
                        </m:r>
                      </m:e>
                    </m:d>
                  </m:oMath>
                </a14:m>
                <a:r>
                  <a:rPr lang="en-US" sz="1600" dirty="0"/>
                  <a:t> at point</a:t>
                </a:r>
                <a14:m>
                  <m:oMath xmlns:m="http://schemas.openxmlformats.org/officeDocument/2006/math">
                    <m:r>
                      <a:rPr lang="en-US" sz="1600" b="0" i="0" smtClean="0">
                        <a:latin typeface="Cambria Math"/>
                      </a:rPr>
                      <m:t> </m:t>
                    </m:r>
                    <m:r>
                      <a:rPr lang="en-US" sz="1600" b="0" i="1" smtClean="0">
                        <a:latin typeface="Cambria Math"/>
                      </a:rPr>
                      <m:t>(</m:t>
                    </m:r>
                    <m:r>
                      <a:rPr lang="en-US" sz="1600" b="0" i="1" smtClean="0">
                        <a:latin typeface="Cambria Math"/>
                      </a:rPr>
                      <m:t>𝑎</m:t>
                    </m:r>
                    <m:r>
                      <a:rPr lang="en-US" sz="1600" b="0" i="1" smtClean="0">
                        <a:latin typeface="Cambria Math"/>
                      </a:rPr>
                      <m:t>, </m:t>
                    </m:r>
                    <m:r>
                      <a:rPr lang="en-US" sz="1600" b="0" i="1" smtClean="0">
                        <a:latin typeface="Cambria Math"/>
                      </a:rPr>
                      <m:t>𝑏</m:t>
                    </m:r>
                    <m:r>
                      <a:rPr lang="en-US" sz="1600" b="0" i="1" smtClean="0">
                        <a:latin typeface="Cambria Math"/>
                      </a:rPr>
                      <m:t>)</m:t>
                    </m:r>
                  </m:oMath>
                </a14:m>
                <a:r>
                  <a:rPr lang="en-US" sz="1600" dirty="0"/>
                  <a:t>.</a:t>
                </a:r>
              </a:p>
            </p:txBody>
          </p:sp>
        </mc:Choice>
        <mc:Fallback xmlns="">
          <p:sp>
            <p:nvSpPr>
              <p:cNvPr id="7" name="Text Placeholder 6"/>
              <p:cNvSpPr>
                <a:spLocks noGrp="1" noRot="1" noChangeAspect="1" noMove="1" noResize="1" noEditPoints="1" noAdjustHandles="1" noChangeArrowheads="1" noChangeShapeType="1" noTextEdit="1"/>
              </p:cNvSpPr>
              <p:nvPr>
                <p:ph type="body" sz="quarter" idx="14"/>
              </p:nvPr>
            </p:nvSpPr>
            <p:spPr>
              <a:blipFill rotWithShape="1">
                <a:blip r:embed="rId3"/>
                <a:stretch>
                  <a:fillRect l="-227" t="-1571"/>
                </a:stretch>
              </a:blipFill>
            </p:spPr>
            <p:txBody>
              <a:bodyPr/>
              <a:lstStyle/>
              <a:p>
                <a:r>
                  <a:rPr lang="en-US">
                    <a:noFill/>
                  </a:rPr>
                  <a:t> </a:t>
                </a:r>
              </a:p>
            </p:txBody>
          </p:sp>
        </mc:Fallback>
      </mc:AlternateContent>
      <p:pic>
        <p:nvPicPr>
          <p:cNvPr id="8" name="Picture 7"/>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7772687" y="259755"/>
            <a:ext cx="1051733" cy="714850"/>
          </a:xfrm>
          <a:prstGeom prst="rect">
            <a:avLst/>
          </a:prstGeom>
        </p:spPr>
      </p:pic>
    </p:spTree>
    <p:extLst>
      <p:ext uri="{BB962C8B-B14F-4D97-AF65-F5344CB8AC3E}">
        <p14:creationId xmlns:p14="http://schemas.microsoft.com/office/powerpoint/2010/main" val="356643377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Figure 6.56</a:t>
            </a:r>
          </a:p>
        </p:txBody>
      </p:sp>
      <p:pic>
        <p:nvPicPr>
          <p:cNvPr id="2" name="Picture Placeholder 1" descr="A diagram showing the curl of a vector field in two dimensions. The curl is zero. The arrows seem to be pointing up and over into the yz plane."/>
          <p:cNvPicPr>
            <a:picLocks noGrp="1" noChangeAspect="1"/>
          </p:cNvPicPr>
          <p:nvPr>
            <p:ph type="pic" sz="quarter" idx="13"/>
          </p:nvPr>
        </p:nvPicPr>
        <p:blipFill>
          <a:blip r:embed="rId2" cstate="email">
            <a:extLst>
              <a:ext uri="{28A0092B-C50C-407E-A947-70E740481C1C}">
                <a14:useLocalDpi xmlns:a14="http://schemas.microsoft.com/office/drawing/2010/main" val="0"/>
              </a:ext>
            </a:extLst>
          </a:blip>
          <a:srcRect l="-70007" r="-70007"/>
          <a:stretch>
            <a:fillRect/>
          </a:stretch>
        </p:blipFill>
        <p:spPr/>
      </p:pic>
      <mc:AlternateContent xmlns:mc="http://schemas.openxmlformats.org/markup-compatibility/2006" xmlns:a14="http://schemas.microsoft.com/office/drawing/2010/main">
        <mc:Choice Requires="a14">
          <p:sp>
            <p:nvSpPr>
              <p:cNvPr id="7" name="Text Placeholder 6"/>
              <p:cNvSpPr>
                <a:spLocks noGrp="1"/>
              </p:cNvSpPr>
              <p:nvPr>
                <p:ph type="body" sz="quarter" idx="14"/>
              </p:nvPr>
            </p:nvSpPr>
            <p:spPr/>
            <p:txBody>
              <a:bodyPr>
                <a:normAutofit/>
              </a:bodyPr>
              <a:lstStyle/>
              <a:p>
                <a:r>
                  <a:rPr lang="en-US" sz="1600" dirty="0"/>
                  <a:t>The curl of vector field </a:t>
                </a:r>
                <a14:m>
                  <m:oMath xmlns:m="http://schemas.openxmlformats.org/officeDocument/2006/math">
                    <m:r>
                      <a:rPr lang="nl-NL" sz="1600" b="1" i="0" dirty="0" smtClean="0">
                        <a:latin typeface="Cambria Math"/>
                      </a:rPr>
                      <m:t>𝐅</m:t>
                    </m:r>
                    <m:d>
                      <m:dPr>
                        <m:ctrlPr>
                          <a:rPr lang="nl-NL" sz="1600" b="1" i="1" dirty="0">
                            <a:latin typeface="Cambria Math" panose="02040503050406030204" pitchFamily="18" charset="0"/>
                          </a:rPr>
                        </m:ctrlPr>
                      </m:dPr>
                      <m:e>
                        <m:r>
                          <a:rPr lang="nl-NL" sz="1600" i="1" dirty="0">
                            <a:latin typeface="Cambria Math"/>
                          </a:rPr>
                          <m:t>𝑥</m:t>
                        </m:r>
                        <m:r>
                          <a:rPr lang="nl-NL" sz="1600" i="1" dirty="0">
                            <a:latin typeface="Cambria Math"/>
                          </a:rPr>
                          <m:t>, </m:t>
                        </m:r>
                        <m:r>
                          <a:rPr lang="nl-NL" sz="1600" i="1" dirty="0">
                            <a:latin typeface="Cambria Math"/>
                          </a:rPr>
                          <m:t>𝑦</m:t>
                        </m:r>
                        <m:r>
                          <a:rPr lang="nl-NL" sz="1600" i="1" dirty="0">
                            <a:latin typeface="Cambria Math"/>
                          </a:rPr>
                          <m:t>, </m:t>
                        </m:r>
                        <m:r>
                          <a:rPr lang="nl-NL" sz="1600" i="1" dirty="0">
                            <a:latin typeface="Cambria Math"/>
                          </a:rPr>
                          <m:t>𝑧</m:t>
                        </m:r>
                      </m:e>
                    </m:d>
                    <m:r>
                      <a:rPr lang="nl-NL" sz="1600" i="1" dirty="0" smtClean="0">
                        <a:latin typeface="Cambria Math"/>
                      </a:rPr>
                      <m:t>=</m:t>
                    </m:r>
                    <m:d>
                      <m:dPr>
                        <m:begChr m:val="〈"/>
                        <m:endChr m:val="〉"/>
                        <m:ctrlPr>
                          <a:rPr lang="nl-NL" sz="1600" i="1" dirty="0" smtClean="0">
                            <a:latin typeface="Cambria Math" panose="02040503050406030204" pitchFamily="18" charset="0"/>
                          </a:rPr>
                        </m:ctrlPr>
                      </m:dPr>
                      <m:e>
                        <m:r>
                          <a:rPr lang="nl-NL" sz="1600" i="1" dirty="0" smtClean="0">
                            <a:latin typeface="Cambria Math"/>
                          </a:rPr>
                          <m:t>𝑦𝑧</m:t>
                        </m:r>
                        <m:r>
                          <a:rPr lang="nl-NL" sz="1600" i="1" dirty="0">
                            <a:latin typeface="Cambria Math"/>
                          </a:rPr>
                          <m:t>, </m:t>
                        </m:r>
                        <m:r>
                          <a:rPr lang="nl-NL" sz="1600" i="1" dirty="0">
                            <a:latin typeface="Cambria Math"/>
                          </a:rPr>
                          <m:t>𝑥𝑧</m:t>
                        </m:r>
                        <m:r>
                          <a:rPr lang="en-US" sz="1600" b="0" i="1" dirty="0" smtClean="0">
                            <a:latin typeface="Cambria Math"/>
                          </a:rPr>
                          <m:t>, </m:t>
                        </m:r>
                        <m:r>
                          <a:rPr lang="nl-NL" sz="1600" i="1" dirty="0" smtClean="0">
                            <a:latin typeface="Cambria Math"/>
                          </a:rPr>
                          <m:t>𝑥𝑦</m:t>
                        </m:r>
                      </m:e>
                    </m:d>
                  </m:oMath>
                </a14:m>
                <a:r>
                  <a:rPr lang="nl-NL" sz="1600" dirty="0"/>
                  <a:t> is zero.</a:t>
                </a:r>
                <a:endParaRPr lang="en-US" sz="1600" dirty="0"/>
              </a:p>
            </p:txBody>
          </p:sp>
        </mc:Choice>
        <mc:Fallback xmlns="">
          <p:sp>
            <p:nvSpPr>
              <p:cNvPr id="7" name="Text Placeholder 6"/>
              <p:cNvSpPr>
                <a:spLocks noGrp="1" noRot="1" noChangeAspect="1" noMove="1" noResize="1" noEditPoints="1" noAdjustHandles="1" noChangeArrowheads="1" noChangeShapeType="1" noTextEdit="1"/>
              </p:cNvSpPr>
              <p:nvPr>
                <p:ph type="body" sz="quarter" idx="14"/>
              </p:nvPr>
            </p:nvSpPr>
            <p:spPr>
              <a:blipFill rotWithShape="1">
                <a:blip r:embed="rId3"/>
                <a:stretch>
                  <a:fillRect l="-378" t="-1571"/>
                </a:stretch>
              </a:blipFill>
            </p:spPr>
            <p:txBody>
              <a:bodyPr/>
              <a:lstStyle/>
              <a:p>
                <a:r>
                  <a:rPr lang="en-US">
                    <a:noFill/>
                  </a:rPr>
                  <a:t> </a:t>
                </a:r>
              </a:p>
            </p:txBody>
          </p:sp>
        </mc:Fallback>
      </mc:AlternateContent>
      <p:pic>
        <p:nvPicPr>
          <p:cNvPr id="8" name="Picture 7"/>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7772687" y="259755"/>
            <a:ext cx="1051733" cy="714850"/>
          </a:xfrm>
          <a:prstGeom prst="rect">
            <a:avLst/>
          </a:prstGeom>
        </p:spPr>
      </p:pic>
    </p:spTree>
    <p:extLst>
      <p:ext uri="{BB962C8B-B14F-4D97-AF65-F5344CB8AC3E}">
        <p14:creationId xmlns:p14="http://schemas.microsoft.com/office/powerpoint/2010/main" val="123664588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Figure 6.57</a:t>
            </a:r>
          </a:p>
        </p:txBody>
      </p:sp>
      <p:pic>
        <p:nvPicPr>
          <p:cNvPr id="2" name="Picture Placeholder 1" descr="Three diagrams in three dimensions. The first shows vertical lines around the origin. The second shows parallel circles all with center at the origin and radius of 1. The third shows the lines and circle. Together, they form the skeleton of a cylinder."/>
          <p:cNvPicPr>
            <a:picLocks noGrp="1" noChangeAspect="1"/>
          </p:cNvPicPr>
          <p:nvPr>
            <p:ph type="pic" sz="quarter" idx="13"/>
          </p:nvPr>
        </p:nvPicPr>
        <p:blipFill>
          <a:blip r:embed="rId2" cstate="email">
            <a:extLst>
              <a:ext uri="{28A0092B-C50C-407E-A947-70E740481C1C}">
                <a14:useLocalDpi xmlns:a14="http://schemas.microsoft.com/office/drawing/2010/main" val="0"/>
              </a:ext>
            </a:extLst>
          </a:blip>
          <a:srcRect t="-9556" b="-9556"/>
          <a:stretch>
            <a:fillRect/>
          </a:stretch>
        </p:blipFill>
        <p:spPr/>
      </p:pic>
      <mc:AlternateContent xmlns:mc="http://schemas.openxmlformats.org/markup-compatibility/2006" xmlns:a14="http://schemas.microsoft.com/office/drawing/2010/main">
        <mc:Choice Requires="a14">
          <p:sp>
            <p:nvSpPr>
              <p:cNvPr id="7" name="Text Placeholder 6"/>
              <p:cNvSpPr>
                <a:spLocks noGrp="1"/>
              </p:cNvSpPr>
              <p:nvPr>
                <p:ph type="body" sz="quarter" idx="14"/>
              </p:nvPr>
            </p:nvSpPr>
            <p:spPr/>
            <p:txBody>
              <a:bodyPr>
                <a:normAutofit lnSpcReduction="10000"/>
              </a:bodyPr>
              <a:lstStyle/>
              <a:p>
                <a:pPr marL="342900" indent="-342900">
                  <a:buFontTx/>
                  <a:buAutoNum type="alphaLcParenBoth"/>
                </a:pPr>
                <a:r>
                  <a:rPr lang="pt-BR" sz="1600" dirty="0"/>
                  <a:t>Lines </a:t>
                </a:r>
                <a14:m>
                  <m:oMath xmlns:m="http://schemas.openxmlformats.org/officeDocument/2006/math">
                    <m:d>
                      <m:dPr>
                        <m:begChr m:val="⟨"/>
                        <m:endChr m:val="⟩"/>
                        <m:ctrlPr>
                          <a:rPr lang="pt-BR" sz="1600" i="1" dirty="0" smtClean="0">
                            <a:latin typeface="Cambria Math" panose="02040503050406030204" pitchFamily="18" charset="0"/>
                          </a:rPr>
                        </m:ctrlPr>
                      </m:dPr>
                      <m:e>
                        <m:r>
                          <m:rPr>
                            <m:sty m:val="p"/>
                          </m:rPr>
                          <a:rPr lang="pt-BR" sz="1600" i="1" dirty="0">
                            <a:latin typeface="Cambria Math"/>
                          </a:rPr>
                          <m:t>cos</m:t>
                        </m:r>
                        <m:r>
                          <a:rPr lang="en-US" sz="1600" b="0" i="1" dirty="0" smtClean="0">
                            <a:latin typeface="Cambria Math"/>
                          </a:rPr>
                          <m:t> </m:t>
                        </m:r>
                        <m:r>
                          <a:rPr lang="en-US" sz="1600" b="0" i="1" dirty="0" smtClean="0">
                            <a:latin typeface="Cambria Math"/>
                          </a:rPr>
                          <m:t>𝐾</m:t>
                        </m:r>
                        <m:r>
                          <a:rPr lang="en-US" sz="1600" b="0" i="1" dirty="0" smtClean="0">
                            <a:latin typeface="Cambria Math"/>
                          </a:rPr>
                          <m:t>,</m:t>
                        </m:r>
                        <m:func>
                          <m:funcPr>
                            <m:ctrlPr>
                              <a:rPr lang="en-US" sz="1600" b="0" i="1" dirty="0" smtClean="0">
                                <a:latin typeface="Cambria Math" panose="02040503050406030204" pitchFamily="18" charset="0"/>
                              </a:rPr>
                            </m:ctrlPr>
                          </m:funcPr>
                          <m:fName>
                            <m:r>
                              <m:rPr>
                                <m:sty m:val="p"/>
                              </m:rPr>
                              <a:rPr lang="en-US" sz="1600" b="0" i="0" dirty="0" smtClean="0">
                                <a:latin typeface="Cambria Math"/>
                              </a:rPr>
                              <m:t>sin</m:t>
                            </m:r>
                          </m:fName>
                          <m:e>
                            <m:r>
                              <a:rPr lang="en-US" sz="1600" b="0" i="1" dirty="0" smtClean="0">
                                <a:latin typeface="Cambria Math"/>
                              </a:rPr>
                              <m:t>𝐾</m:t>
                            </m:r>
                            <m:r>
                              <a:rPr lang="en-US" sz="1600" b="1" i="1" dirty="0" smtClean="0">
                                <a:latin typeface="Cambria Math"/>
                              </a:rPr>
                              <m:t>,</m:t>
                            </m:r>
                            <m:r>
                              <a:rPr lang="en-US" sz="1600" b="0" i="1" dirty="0" smtClean="0">
                                <a:latin typeface="Cambria Math"/>
                              </a:rPr>
                              <m:t> </m:t>
                            </m:r>
                            <m:r>
                              <a:rPr lang="en-US" sz="1600" b="0" i="1" dirty="0" smtClean="0">
                                <a:latin typeface="Cambria Math"/>
                              </a:rPr>
                              <m:t>𝑣</m:t>
                            </m:r>
                          </m:e>
                        </m:func>
                      </m:e>
                    </m:d>
                  </m:oMath>
                </a14:m>
                <a:r>
                  <a:rPr lang="pt-BR" sz="1600" dirty="0"/>
                  <a:t> for </a:t>
                </a:r>
                <a14:m>
                  <m:oMath xmlns:m="http://schemas.openxmlformats.org/officeDocument/2006/math">
                    <m:r>
                      <a:rPr lang="pt-BR" sz="1600" b="0" i="1" dirty="0" smtClean="0">
                        <a:latin typeface="Cambria Math"/>
                      </a:rPr>
                      <m:t>𝐾</m:t>
                    </m:r>
                    <m:r>
                      <a:rPr lang="pt-BR" sz="1600" i="1" dirty="0">
                        <a:latin typeface="Cambria Math"/>
                      </a:rPr>
                      <m:t>=</m:t>
                    </m:r>
                    <m:r>
                      <a:rPr lang="pt-BR" sz="1600" i="1" dirty="0" smtClean="0">
                        <a:latin typeface="Cambria Math"/>
                      </a:rPr>
                      <m:t>0</m:t>
                    </m:r>
                    <m:r>
                      <a:rPr lang="en-US" sz="1600" b="0" i="1" dirty="0" smtClean="0">
                        <a:latin typeface="Cambria Math"/>
                      </a:rPr>
                      <m:t>, </m:t>
                    </m:r>
                    <m:f>
                      <m:fPr>
                        <m:ctrlPr>
                          <a:rPr lang="pt-BR" sz="1600" i="1" dirty="0" smtClean="0">
                            <a:latin typeface="Cambria Math" panose="02040503050406030204" pitchFamily="18" charset="0"/>
                          </a:rPr>
                        </m:ctrlPr>
                      </m:fPr>
                      <m:num>
                        <m:r>
                          <a:rPr lang="pt-BR" sz="1600" i="1" dirty="0" smtClean="0">
                            <a:latin typeface="Cambria Math"/>
                            <a:ea typeface="Cambria Math"/>
                          </a:rPr>
                          <m:t>𝜋</m:t>
                        </m:r>
                      </m:num>
                      <m:den>
                        <m:r>
                          <a:rPr lang="en-US" sz="1600" b="0" i="1" dirty="0" smtClean="0">
                            <a:latin typeface="Cambria Math"/>
                          </a:rPr>
                          <m:t>2</m:t>
                        </m:r>
                      </m:den>
                    </m:f>
                    <m:r>
                      <a:rPr lang="en-US" sz="1600" i="1" dirty="0">
                        <a:latin typeface="Cambria Math"/>
                      </a:rPr>
                      <m:t>, </m:t>
                    </m:r>
                    <m:r>
                      <a:rPr lang="en-US" sz="1600" i="1" dirty="0">
                        <a:latin typeface="Cambria Math"/>
                      </a:rPr>
                      <m:t>𝜋</m:t>
                    </m:r>
                    <m:r>
                      <a:rPr lang="en-US" sz="1600" i="1" dirty="0">
                        <a:latin typeface="Cambria Math"/>
                      </a:rPr>
                      <m:t>,</m:t>
                    </m:r>
                  </m:oMath>
                </a14:m>
                <a:r>
                  <a:rPr lang="en-US" sz="1600" dirty="0"/>
                  <a:t> and </a:t>
                </a:r>
                <a14:m>
                  <m:oMath xmlns:m="http://schemas.openxmlformats.org/officeDocument/2006/math">
                    <m:f>
                      <m:fPr>
                        <m:ctrlPr>
                          <a:rPr lang="pt-BR" sz="1600" i="1" dirty="0">
                            <a:latin typeface="Cambria Math" panose="02040503050406030204" pitchFamily="18" charset="0"/>
                          </a:rPr>
                        </m:ctrlPr>
                      </m:fPr>
                      <m:num>
                        <m:r>
                          <a:rPr lang="en-US" sz="1600" b="0" i="1" dirty="0" smtClean="0">
                            <a:latin typeface="Cambria Math"/>
                          </a:rPr>
                          <m:t>3</m:t>
                        </m:r>
                        <m:r>
                          <a:rPr lang="pt-BR" sz="1600" i="1" dirty="0">
                            <a:latin typeface="Cambria Math"/>
                            <a:ea typeface="Cambria Math"/>
                          </a:rPr>
                          <m:t>𝜋</m:t>
                        </m:r>
                      </m:num>
                      <m:den>
                        <m:r>
                          <a:rPr lang="en-US" sz="1600" i="1" dirty="0">
                            <a:latin typeface="Cambria Math"/>
                          </a:rPr>
                          <m:t>2</m:t>
                        </m:r>
                      </m:den>
                    </m:f>
                  </m:oMath>
                </a14:m>
                <a:r>
                  <a:rPr lang="es-ES_tradnl" sz="1600" dirty="0"/>
                  <a:t>.</a:t>
                </a:r>
              </a:p>
              <a:p>
                <a:pPr marL="342900" indent="-342900">
                  <a:buFontTx/>
                  <a:buAutoNum type="alphaLcParenBoth"/>
                </a:pPr>
                <a:r>
                  <a:rPr lang="es-ES_tradnl" sz="1600" dirty="0" err="1"/>
                  <a:t>Circles</a:t>
                </a:r>
                <a:r>
                  <a:rPr lang="es-ES_tradnl" sz="1600" dirty="0"/>
                  <a:t> </a:t>
                </a:r>
                <a14:m>
                  <m:oMath xmlns:m="http://schemas.openxmlformats.org/officeDocument/2006/math">
                    <m:d>
                      <m:dPr>
                        <m:begChr m:val="⟨"/>
                        <m:endChr m:val="⟩"/>
                        <m:ctrlPr>
                          <a:rPr lang="pt-BR" sz="1600" i="1" dirty="0">
                            <a:latin typeface="Cambria Math" panose="02040503050406030204" pitchFamily="18" charset="0"/>
                          </a:rPr>
                        </m:ctrlPr>
                      </m:dPr>
                      <m:e>
                        <m:r>
                          <m:rPr>
                            <m:sty m:val="p"/>
                          </m:rPr>
                          <a:rPr lang="pt-BR" sz="1600" i="1" dirty="0">
                            <a:latin typeface="Cambria Math"/>
                          </a:rPr>
                          <m:t>cos</m:t>
                        </m:r>
                        <m:r>
                          <a:rPr lang="en-US" sz="1600" i="1" dirty="0">
                            <a:latin typeface="Cambria Math"/>
                          </a:rPr>
                          <m:t> </m:t>
                        </m:r>
                        <m:r>
                          <a:rPr lang="en-US" sz="1600" b="0" i="1" dirty="0" smtClean="0">
                            <a:latin typeface="Cambria Math"/>
                          </a:rPr>
                          <m:t>𝑢</m:t>
                        </m:r>
                        <m:r>
                          <a:rPr lang="en-US" sz="1600" i="1" dirty="0">
                            <a:latin typeface="Cambria Math"/>
                          </a:rPr>
                          <m:t>,</m:t>
                        </m:r>
                        <m:func>
                          <m:funcPr>
                            <m:ctrlPr>
                              <a:rPr lang="en-US" sz="1600" i="1" dirty="0">
                                <a:latin typeface="Cambria Math" panose="02040503050406030204" pitchFamily="18" charset="0"/>
                              </a:rPr>
                            </m:ctrlPr>
                          </m:funcPr>
                          <m:fName>
                            <m:r>
                              <m:rPr>
                                <m:sty m:val="p"/>
                              </m:rPr>
                              <a:rPr lang="en-US" sz="1600" dirty="0">
                                <a:latin typeface="Cambria Math"/>
                              </a:rPr>
                              <m:t>sin</m:t>
                            </m:r>
                          </m:fName>
                          <m:e>
                            <m:r>
                              <a:rPr lang="en-US" sz="1600" b="0" i="1" dirty="0" smtClean="0">
                                <a:latin typeface="Cambria Math"/>
                              </a:rPr>
                              <m:t>𝑢</m:t>
                            </m:r>
                            <m:r>
                              <a:rPr lang="en-US" sz="1600" b="1" i="1" dirty="0">
                                <a:latin typeface="Cambria Math"/>
                              </a:rPr>
                              <m:t>,</m:t>
                            </m:r>
                            <m:r>
                              <a:rPr lang="en-US" sz="1600" i="1" dirty="0">
                                <a:latin typeface="Cambria Math"/>
                              </a:rPr>
                              <m:t> </m:t>
                            </m:r>
                            <m:r>
                              <a:rPr lang="en-US" sz="1600" b="0" i="1" dirty="0" smtClean="0">
                                <a:latin typeface="Cambria Math"/>
                              </a:rPr>
                              <m:t>𝐾</m:t>
                            </m:r>
                          </m:e>
                        </m:func>
                      </m:e>
                    </m:d>
                  </m:oMath>
                </a14:m>
                <a:r>
                  <a:rPr lang="es-ES_tradnl" sz="1600" dirty="0"/>
                  <a:t> for </a:t>
                </a:r>
                <a14:m>
                  <m:oMath xmlns:m="http://schemas.openxmlformats.org/officeDocument/2006/math">
                    <m:r>
                      <a:rPr lang="es-ES_tradnl" sz="1600" i="1" dirty="0" smtClean="0">
                        <a:latin typeface="Cambria Math"/>
                      </a:rPr>
                      <m:t>𝐾</m:t>
                    </m:r>
                    <m:r>
                      <a:rPr lang="es-ES_tradnl" sz="1600" i="1" dirty="0" smtClean="0">
                        <a:latin typeface="Cambria Math"/>
                      </a:rPr>
                      <m:t>=−2, −1, 1,</m:t>
                    </m:r>
                  </m:oMath>
                </a14:m>
                <a:r>
                  <a:rPr lang="es-ES_tradnl" sz="1600" dirty="0"/>
                  <a:t> and </a:t>
                </a:r>
                <a14:m>
                  <m:oMath xmlns:m="http://schemas.openxmlformats.org/officeDocument/2006/math">
                    <m:r>
                      <a:rPr lang="es-ES_tradnl" sz="1600" i="1" dirty="0" smtClean="0">
                        <a:latin typeface="Cambria Math"/>
                      </a:rPr>
                      <m:t>2</m:t>
                    </m:r>
                  </m:oMath>
                </a14:m>
                <a:r>
                  <a:rPr lang="es-ES_tradnl" sz="1600" dirty="0"/>
                  <a:t>.</a:t>
                </a:r>
              </a:p>
              <a:p>
                <a:pPr marL="342900" indent="-342900">
                  <a:buFontTx/>
                  <a:buAutoNum type="alphaLcParenBoth"/>
                </a:pPr>
                <a:r>
                  <a:rPr lang="es-ES_tradnl" sz="1600" dirty="0"/>
                  <a:t>The lines and circles together. As </a:t>
                </a:r>
                <a14:m>
                  <m:oMath xmlns:m="http://schemas.openxmlformats.org/officeDocument/2006/math">
                    <m:r>
                      <a:rPr lang="es-ES_tradnl" sz="1600" i="1" dirty="0" smtClean="0">
                        <a:latin typeface="Cambria Math"/>
                      </a:rPr>
                      <m:t>𝑢</m:t>
                    </m:r>
                  </m:oMath>
                </a14:m>
                <a:r>
                  <a:rPr lang="es-ES_tradnl" sz="1600" dirty="0"/>
                  <a:t> and </a:t>
                </a:r>
                <a14:m>
                  <m:oMath xmlns:m="http://schemas.openxmlformats.org/officeDocument/2006/math">
                    <m:r>
                      <a:rPr lang="es-ES_tradnl" sz="1600" i="1" dirty="0" smtClean="0">
                        <a:latin typeface="Cambria Math"/>
                      </a:rPr>
                      <m:t>𝑣</m:t>
                    </m:r>
                  </m:oMath>
                </a14:m>
                <a:r>
                  <a:rPr lang="es-ES_tradnl" sz="1600" dirty="0"/>
                  <a:t> vary, they describe a cylinder.</a:t>
                </a:r>
                <a:endParaRPr lang="en-US" sz="1600" dirty="0"/>
              </a:p>
            </p:txBody>
          </p:sp>
        </mc:Choice>
        <mc:Fallback xmlns="">
          <p:sp>
            <p:nvSpPr>
              <p:cNvPr id="7" name="Text Placeholder 6"/>
              <p:cNvSpPr>
                <a:spLocks noGrp="1" noRot="1" noChangeAspect="1" noMove="1" noResize="1" noEditPoints="1" noAdjustHandles="1" noChangeArrowheads="1" noChangeShapeType="1" noTextEdit="1"/>
              </p:cNvSpPr>
              <p:nvPr>
                <p:ph type="body" sz="quarter" idx="14"/>
              </p:nvPr>
            </p:nvSpPr>
            <p:spPr>
              <a:blipFill rotWithShape="1">
                <a:blip r:embed="rId3"/>
                <a:stretch>
                  <a:fillRect l="-227" b="-524"/>
                </a:stretch>
              </a:blipFill>
            </p:spPr>
            <p:txBody>
              <a:bodyPr/>
              <a:lstStyle/>
              <a:p>
                <a:r>
                  <a:rPr lang="en-US">
                    <a:noFill/>
                  </a:rPr>
                  <a:t> </a:t>
                </a:r>
              </a:p>
            </p:txBody>
          </p:sp>
        </mc:Fallback>
      </mc:AlternateContent>
      <p:pic>
        <p:nvPicPr>
          <p:cNvPr id="8" name="Picture 7"/>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7772687" y="259755"/>
            <a:ext cx="1051733" cy="714850"/>
          </a:xfrm>
          <a:prstGeom prst="rect">
            <a:avLst/>
          </a:prstGeom>
        </p:spPr>
      </p:pic>
    </p:spTree>
    <p:extLst>
      <p:ext uri="{BB962C8B-B14F-4D97-AF65-F5344CB8AC3E}">
        <p14:creationId xmlns:p14="http://schemas.microsoft.com/office/powerpoint/2010/main" val="417468869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a:normAutofit/>
          </a:bodyPr>
          <a:lstStyle/>
          <a:p>
            <a:r>
              <a:rPr lang="en-US" dirty="0"/>
              <a:t>Figure 6.58</a:t>
            </a:r>
            <a:endParaRPr lang="en-US" sz="2400" dirty="0">
              <a:solidFill>
                <a:srgbClr val="6CB255"/>
              </a:solidFill>
            </a:endParaRPr>
          </a:p>
        </p:txBody>
      </p:sp>
      <p:pic>
        <p:nvPicPr>
          <p:cNvPr id="2" name="Picture Placeholder 1" descr="An image of a vertical cylinder in three dimensions with the center of its circular base located on the z axis."/>
          <p:cNvPicPr>
            <a:picLocks noGrp="1" noChangeAspect="1"/>
          </p:cNvPicPr>
          <p:nvPr>
            <p:ph type="pic" sz="quarter" idx="13"/>
          </p:nvPr>
        </p:nvPicPr>
        <p:blipFill rotWithShape="1">
          <a:blip r:embed="rId2">
            <a:extLst>
              <a:ext uri="{28A0092B-C50C-407E-A947-70E740481C1C}">
                <a14:useLocalDpi xmlns:a14="http://schemas.microsoft.com/office/drawing/2010/main" val="0"/>
              </a:ext>
            </a:extLst>
          </a:blip>
          <a:srcRect t="-2477" b="-2477"/>
          <a:stretch/>
        </p:blipFill>
        <p:spPr>
          <a:xfrm>
            <a:off x="457200" y="1108075"/>
            <a:ext cx="4032250" cy="5256213"/>
          </a:xfrm>
        </p:spPr>
      </p:pic>
      <mc:AlternateContent xmlns:mc="http://schemas.openxmlformats.org/markup-compatibility/2006" xmlns:a14="http://schemas.microsoft.com/office/drawing/2010/main">
        <mc:Choice Requires="a14">
          <p:sp>
            <p:nvSpPr>
              <p:cNvPr id="14" name="Text Placeholder 13"/>
              <p:cNvSpPr>
                <a:spLocks noGrp="1"/>
              </p:cNvSpPr>
              <p:nvPr>
                <p:ph type="body" sz="quarter" idx="14"/>
              </p:nvPr>
            </p:nvSpPr>
            <p:spPr>
              <a:xfrm>
                <a:off x="4606925" y="1107617"/>
                <a:ext cx="3913188" cy="5256973"/>
              </a:xfrm>
            </p:spPr>
            <p:txBody>
              <a:bodyPr>
                <a:noAutofit/>
              </a:bodyPr>
              <a:lstStyle/>
              <a:p>
                <a:r>
                  <a:rPr lang="en-US" sz="1600" dirty="0">
                    <a:solidFill>
                      <a:srgbClr val="000000"/>
                    </a:solidFill>
                  </a:rPr>
                  <a:t>Cylinder </a:t>
                </a:r>
                <a14:m>
                  <m:oMath xmlns:m="http://schemas.openxmlformats.org/officeDocument/2006/math">
                    <m:sSup>
                      <m:sSupPr>
                        <m:ctrlPr>
                          <a:rPr lang="en-US" sz="1600" i="1" smtClean="0">
                            <a:solidFill>
                              <a:srgbClr val="000000"/>
                            </a:solidFill>
                            <a:latin typeface="Cambria Math" panose="02040503050406030204" pitchFamily="18" charset="0"/>
                          </a:rPr>
                        </m:ctrlPr>
                      </m:sSupPr>
                      <m:e>
                        <m:r>
                          <a:rPr lang="en-US" sz="1600" b="0" i="1" smtClean="0">
                            <a:solidFill>
                              <a:srgbClr val="000000"/>
                            </a:solidFill>
                            <a:latin typeface="Cambria Math"/>
                          </a:rPr>
                          <m:t>𝑥</m:t>
                        </m:r>
                      </m:e>
                      <m:sup>
                        <m:r>
                          <a:rPr lang="en-US" sz="1600" b="0" i="1" smtClean="0">
                            <a:solidFill>
                              <a:srgbClr val="000000"/>
                            </a:solidFill>
                            <a:latin typeface="Cambria Math"/>
                          </a:rPr>
                          <m:t>2</m:t>
                        </m:r>
                      </m:sup>
                    </m:sSup>
                    <m:r>
                      <a:rPr lang="en-US" sz="1600" b="0" i="1" smtClean="0">
                        <a:solidFill>
                          <a:srgbClr val="000000"/>
                        </a:solidFill>
                        <a:latin typeface="Cambria Math"/>
                      </a:rPr>
                      <m:t>+</m:t>
                    </m:r>
                    <m:sSup>
                      <m:sSupPr>
                        <m:ctrlPr>
                          <a:rPr lang="en-US" sz="1600" i="1">
                            <a:solidFill>
                              <a:srgbClr val="000000"/>
                            </a:solidFill>
                            <a:latin typeface="Cambria Math" panose="02040503050406030204" pitchFamily="18" charset="0"/>
                          </a:rPr>
                        </m:ctrlPr>
                      </m:sSupPr>
                      <m:e>
                        <m:r>
                          <a:rPr lang="en-US" sz="1600" b="0" i="1" smtClean="0">
                            <a:solidFill>
                              <a:srgbClr val="000000"/>
                            </a:solidFill>
                            <a:latin typeface="Cambria Math"/>
                          </a:rPr>
                          <m:t>𝑦</m:t>
                        </m:r>
                      </m:e>
                      <m:sup>
                        <m:r>
                          <a:rPr lang="en-US" sz="1600" i="1">
                            <a:solidFill>
                              <a:srgbClr val="000000"/>
                            </a:solidFill>
                            <a:latin typeface="Cambria Math"/>
                          </a:rPr>
                          <m:t>2</m:t>
                        </m:r>
                      </m:sup>
                    </m:sSup>
                    <m:r>
                      <a:rPr lang="en-US" sz="1600" b="0" i="1" smtClean="0">
                        <a:solidFill>
                          <a:srgbClr val="000000"/>
                        </a:solidFill>
                        <a:latin typeface="Cambria Math"/>
                      </a:rPr>
                      <m:t>=</m:t>
                    </m:r>
                    <m:sSup>
                      <m:sSupPr>
                        <m:ctrlPr>
                          <a:rPr lang="en-US" sz="1600" i="1">
                            <a:solidFill>
                              <a:srgbClr val="000000"/>
                            </a:solidFill>
                            <a:latin typeface="Cambria Math" panose="02040503050406030204" pitchFamily="18" charset="0"/>
                          </a:rPr>
                        </m:ctrlPr>
                      </m:sSupPr>
                      <m:e>
                        <m:r>
                          <a:rPr lang="en-US" sz="1600" b="0" i="1" smtClean="0">
                            <a:solidFill>
                              <a:srgbClr val="000000"/>
                            </a:solidFill>
                            <a:latin typeface="Cambria Math"/>
                          </a:rPr>
                          <m:t>𝑟</m:t>
                        </m:r>
                      </m:e>
                      <m:sup>
                        <m:r>
                          <a:rPr lang="en-US" sz="1600" i="1">
                            <a:solidFill>
                              <a:srgbClr val="000000"/>
                            </a:solidFill>
                            <a:latin typeface="Cambria Math"/>
                          </a:rPr>
                          <m:t>2</m:t>
                        </m:r>
                      </m:sup>
                    </m:sSup>
                  </m:oMath>
                </a14:m>
                <a:r>
                  <a:rPr lang="en-US" sz="1600" dirty="0">
                    <a:solidFill>
                      <a:srgbClr val="000000"/>
                    </a:solidFill>
                  </a:rPr>
                  <a:t> has parameterization </a:t>
                </a:r>
                <a14:m>
                  <m:oMath xmlns:m="http://schemas.openxmlformats.org/officeDocument/2006/math">
                    <m:r>
                      <a:rPr lang="pt-BR" sz="1600" b="1" i="0" dirty="0" smtClean="0">
                        <a:solidFill>
                          <a:srgbClr val="000000"/>
                        </a:solidFill>
                        <a:latin typeface="Cambria Math"/>
                      </a:rPr>
                      <m:t>𝐫</m:t>
                    </m:r>
                    <m:d>
                      <m:dPr>
                        <m:ctrlPr>
                          <a:rPr lang="pt-BR" sz="1600" b="1" i="1" dirty="0" smtClean="0">
                            <a:solidFill>
                              <a:srgbClr val="000000"/>
                            </a:solidFill>
                            <a:latin typeface="Cambria Math" panose="02040503050406030204" pitchFamily="18" charset="0"/>
                          </a:rPr>
                        </m:ctrlPr>
                      </m:dPr>
                      <m:e>
                        <m:r>
                          <a:rPr lang="pt-BR" sz="1600" i="1" dirty="0">
                            <a:solidFill>
                              <a:srgbClr val="000000"/>
                            </a:solidFill>
                            <a:latin typeface="Cambria Math"/>
                          </a:rPr>
                          <m:t>𝑢</m:t>
                        </m:r>
                        <m:r>
                          <a:rPr lang="pt-BR" sz="1600" i="1" dirty="0">
                            <a:solidFill>
                              <a:srgbClr val="000000"/>
                            </a:solidFill>
                            <a:latin typeface="Cambria Math"/>
                          </a:rPr>
                          <m:t>, </m:t>
                        </m:r>
                        <m:r>
                          <a:rPr lang="pt-BR" sz="1600" i="1" dirty="0">
                            <a:solidFill>
                              <a:srgbClr val="000000"/>
                            </a:solidFill>
                            <a:latin typeface="Cambria Math"/>
                          </a:rPr>
                          <m:t>𝑣</m:t>
                        </m:r>
                      </m:e>
                    </m:d>
                    <m:r>
                      <a:rPr lang="pt-BR" sz="1600" i="1" dirty="0" smtClean="0">
                        <a:solidFill>
                          <a:srgbClr val="000000"/>
                        </a:solidFill>
                        <a:latin typeface="Cambria Math"/>
                      </a:rPr>
                      <m:t>=</m:t>
                    </m:r>
                    <m:d>
                      <m:dPr>
                        <m:begChr m:val="〈"/>
                        <m:endChr m:val="〉"/>
                        <m:ctrlPr>
                          <a:rPr lang="pt-BR" sz="1600" i="1" dirty="0" smtClean="0">
                            <a:solidFill>
                              <a:srgbClr val="000000"/>
                            </a:solidFill>
                            <a:latin typeface="Cambria Math" panose="02040503050406030204" pitchFamily="18" charset="0"/>
                          </a:rPr>
                        </m:ctrlPr>
                      </m:dPr>
                      <m:e>
                        <m:r>
                          <a:rPr lang="pt-BR" sz="1600" i="1" dirty="0" smtClean="0">
                            <a:solidFill>
                              <a:srgbClr val="000000"/>
                            </a:solidFill>
                            <a:latin typeface="Cambria Math"/>
                          </a:rPr>
                          <m:t>𝑟</m:t>
                        </m:r>
                        <m:func>
                          <m:funcPr>
                            <m:ctrlPr>
                              <a:rPr lang="pt-BR" sz="1600" i="1" dirty="0" smtClean="0">
                                <a:solidFill>
                                  <a:srgbClr val="000000"/>
                                </a:solidFill>
                                <a:latin typeface="Cambria Math" panose="02040503050406030204" pitchFamily="18" charset="0"/>
                              </a:rPr>
                            </m:ctrlPr>
                          </m:funcPr>
                          <m:fName>
                            <m:r>
                              <m:rPr>
                                <m:sty m:val="p"/>
                              </m:rPr>
                              <a:rPr lang="pt-BR" sz="1600" i="0" dirty="0">
                                <a:solidFill>
                                  <a:srgbClr val="000000"/>
                                </a:solidFill>
                                <a:latin typeface="Cambria Math"/>
                              </a:rPr>
                              <m:t>cos</m:t>
                            </m:r>
                          </m:fName>
                          <m:e>
                            <m:r>
                              <a:rPr lang="pt-BR" sz="1600" i="1" dirty="0">
                                <a:solidFill>
                                  <a:srgbClr val="000000"/>
                                </a:solidFill>
                                <a:latin typeface="Cambria Math"/>
                              </a:rPr>
                              <m:t>𝑢</m:t>
                            </m:r>
                          </m:e>
                        </m:func>
                        <m:r>
                          <a:rPr lang="pt-BR" sz="1600" i="1" dirty="0">
                            <a:solidFill>
                              <a:srgbClr val="000000"/>
                            </a:solidFill>
                            <a:latin typeface="Cambria Math"/>
                          </a:rPr>
                          <m:t>, </m:t>
                        </m:r>
                        <m:r>
                          <a:rPr lang="pt-BR" sz="1600" i="1" dirty="0">
                            <a:solidFill>
                              <a:srgbClr val="000000"/>
                            </a:solidFill>
                            <a:latin typeface="Cambria Math"/>
                          </a:rPr>
                          <m:t>𝑟</m:t>
                        </m:r>
                        <m:func>
                          <m:funcPr>
                            <m:ctrlPr>
                              <a:rPr lang="pt-BR" sz="1600" i="1" dirty="0">
                                <a:solidFill>
                                  <a:srgbClr val="000000"/>
                                </a:solidFill>
                                <a:latin typeface="Cambria Math" panose="02040503050406030204" pitchFamily="18" charset="0"/>
                              </a:rPr>
                            </m:ctrlPr>
                          </m:funcPr>
                          <m:fName>
                            <m:r>
                              <m:rPr>
                                <m:sty m:val="p"/>
                              </m:rPr>
                              <a:rPr lang="pt-BR" sz="1600" i="0" dirty="0">
                                <a:solidFill>
                                  <a:srgbClr val="000000"/>
                                </a:solidFill>
                                <a:latin typeface="Cambria Math"/>
                              </a:rPr>
                              <m:t>sin</m:t>
                            </m:r>
                          </m:fName>
                          <m:e>
                            <m:r>
                              <a:rPr lang="pt-BR" sz="1600" i="1" dirty="0">
                                <a:solidFill>
                                  <a:srgbClr val="000000"/>
                                </a:solidFill>
                                <a:latin typeface="Cambria Math"/>
                              </a:rPr>
                              <m:t>𝑢</m:t>
                            </m:r>
                          </m:e>
                        </m:func>
                        <m:r>
                          <a:rPr lang="pt-BR" sz="1600" i="1" dirty="0">
                            <a:solidFill>
                              <a:srgbClr val="000000"/>
                            </a:solidFill>
                            <a:latin typeface="Cambria Math"/>
                          </a:rPr>
                          <m:t>, </m:t>
                        </m:r>
                        <m:r>
                          <a:rPr lang="pt-BR" sz="1600" i="1" dirty="0" smtClean="0">
                            <a:solidFill>
                              <a:srgbClr val="000000"/>
                            </a:solidFill>
                            <a:latin typeface="Cambria Math"/>
                          </a:rPr>
                          <m:t>𝑣</m:t>
                        </m:r>
                      </m:e>
                    </m:d>
                  </m:oMath>
                </a14:m>
                <a:r>
                  <a:rPr lang="en-US" sz="1600" dirty="0">
                    <a:solidFill>
                      <a:srgbClr val="000000"/>
                    </a:solidFill>
                  </a:rPr>
                  <a:t>, </a:t>
                </a:r>
                <a:br>
                  <a:rPr lang="en-US" sz="1600" i="1" dirty="0">
                    <a:solidFill>
                      <a:srgbClr val="000000"/>
                    </a:solidFill>
                    <a:latin typeface="Cambria Math"/>
                  </a:rPr>
                </a:br>
                <a14:m>
                  <m:oMath xmlns:m="http://schemas.openxmlformats.org/officeDocument/2006/math">
                    <m:r>
                      <a:rPr lang="cs-CZ" sz="1600" i="1" dirty="0">
                        <a:solidFill>
                          <a:srgbClr val="000000"/>
                        </a:solidFill>
                        <a:latin typeface="Cambria Math"/>
                      </a:rPr>
                      <m:t>0≤</m:t>
                    </m:r>
                    <m:r>
                      <a:rPr lang="cs-CZ" sz="1600" i="1" dirty="0">
                        <a:solidFill>
                          <a:srgbClr val="000000"/>
                        </a:solidFill>
                        <a:latin typeface="Cambria Math"/>
                      </a:rPr>
                      <m:t>𝑢</m:t>
                    </m:r>
                    <m:r>
                      <a:rPr lang="cs-CZ" sz="1600" i="1" dirty="0" smtClean="0">
                        <a:solidFill>
                          <a:srgbClr val="000000"/>
                        </a:solidFill>
                        <a:latin typeface="Cambria Math"/>
                      </a:rPr>
                      <m:t>≤</m:t>
                    </m:r>
                    <m:r>
                      <a:rPr lang="cs-CZ" sz="1600" i="1" dirty="0">
                        <a:solidFill>
                          <a:srgbClr val="000000"/>
                        </a:solidFill>
                        <a:latin typeface="Cambria Math"/>
                      </a:rPr>
                      <m:t>2</m:t>
                    </m:r>
                    <m:r>
                      <a:rPr lang="cs-CZ" sz="1600" i="1" dirty="0" smtClean="0">
                        <a:solidFill>
                          <a:srgbClr val="000000"/>
                        </a:solidFill>
                        <a:latin typeface="Cambria Math"/>
                      </a:rPr>
                      <m:t>𝜋</m:t>
                    </m:r>
                  </m:oMath>
                </a14:m>
                <a:r>
                  <a:rPr lang="en-US" sz="1600" dirty="0">
                    <a:solidFill>
                      <a:srgbClr val="000000"/>
                    </a:solidFill>
                  </a:rPr>
                  <a:t>, </a:t>
                </a:r>
                <a14:m>
                  <m:oMath xmlns:m="http://schemas.openxmlformats.org/officeDocument/2006/math">
                    <m:r>
                      <a:rPr lang="cs-CZ" sz="1600" i="1" dirty="0">
                        <a:solidFill>
                          <a:srgbClr val="000000"/>
                        </a:solidFill>
                        <a:latin typeface="Cambria Math"/>
                      </a:rPr>
                      <m:t>−∞&lt;</m:t>
                    </m:r>
                    <m:r>
                      <a:rPr lang="cs-CZ" sz="1600" i="1" dirty="0">
                        <a:solidFill>
                          <a:srgbClr val="000000"/>
                        </a:solidFill>
                        <a:latin typeface="Cambria Math"/>
                      </a:rPr>
                      <m:t>𝑣</m:t>
                    </m:r>
                    <m:r>
                      <a:rPr lang="cs-CZ" sz="1600" i="1" dirty="0">
                        <a:solidFill>
                          <a:srgbClr val="000000"/>
                        </a:solidFill>
                        <a:latin typeface="Cambria Math"/>
                      </a:rPr>
                      <m:t>&lt;∞</m:t>
                    </m:r>
                  </m:oMath>
                </a14:m>
                <a:r>
                  <a:rPr lang="cs-CZ" sz="1600" dirty="0">
                    <a:solidFill>
                      <a:srgbClr val="000000"/>
                    </a:solidFill>
                  </a:rPr>
                  <a:t>.</a:t>
                </a:r>
                <a:endParaRPr lang="en-US" sz="1600" dirty="0">
                  <a:solidFill>
                    <a:srgbClr val="000000"/>
                  </a:solidFill>
                </a:endParaRPr>
              </a:p>
            </p:txBody>
          </p:sp>
        </mc:Choice>
        <mc:Fallback xmlns="">
          <p:sp>
            <p:nvSpPr>
              <p:cNvPr id="14" name="Text Placeholder 13"/>
              <p:cNvSpPr>
                <a:spLocks noGrp="1" noRot="1" noChangeAspect="1" noMove="1" noResize="1" noEditPoints="1" noAdjustHandles="1" noChangeArrowheads="1" noChangeShapeType="1" noTextEdit="1"/>
              </p:cNvSpPr>
              <p:nvPr>
                <p:ph type="body" sz="quarter" idx="14"/>
              </p:nvPr>
            </p:nvSpPr>
            <p:spPr>
              <a:xfrm>
                <a:off x="4606925" y="1107617"/>
                <a:ext cx="3913188" cy="5256973"/>
              </a:xfrm>
              <a:blipFill rotWithShape="1">
                <a:blip r:embed="rId3"/>
                <a:stretch>
                  <a:fillRect l="-935" t="-348"/>
                </a:stretch>
              </a:blipFill>
            </p:spPr>
            <p:txBody>
              <a:bodyPr/>
              <a:lstStyle/>
              <a:p>
                <a:r>
                  <a:rPr lang="en-US">
                    <a:noFill/>
                  </a:rPr>
                  <a:t> </a:t>
                </a:r>
              </a:p>
            </p:txBody>
          </p:sp>
        </mc:Fallback>
      </mc:AlternateContent>
      <p:pic>
        <p:nvPicPr>
          <p:cNvPr id="11" name="Picture 10"/>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7772687" y="259755"/>
            <a:ext cx="1051733" cy="714850"/>
          </a:xfrm>
          <a:prstGeom prst="rect">
            <a:avLst/>
          </a:prstGeom>
        </p:spPr>
      </p:pic>
    </p:spTree>
    <p:extLst>
      <p:ext uri="{BB962C8B-B14F-4D97-AF65-F5344CB8AC3E}">
        <p14:creationId xmlns:p14="http://schemas.microsoft.com/office/powerpoint/2010/main" val="389073886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Figure 6.59</a:t>
            </a:r>
          </a:p>
        </p:txBody>
      </p:sp>
      <mc:AlternateContent xmlns:mc="http://schemas.openxmlformats.org/markup-compatibility/2006" xmlns:a14="http://schemas.microsoft.com/office/drawing/2010/main">
        <mc:Choice Requires="a14">
          <p:sp>
            <p:nvSpPr>
              <p:cNvPr id="7" name="Text Placeholder 6"/>
              <p:cNvSpPr>
                <a:spLocks noGrp="1"/>
              </p:cNvSpPr>
              <p:nvPr>
                <p:ph type="body" sz="quarter" idx="14"/>
              </p:nvPr>
            </p:nvSpPr>
            <p:spPr/>
            <p:txBody>
              <a:bodyPr>
                <a:normAutofit/>
              </a:bodyPr>
              <a:lstStyle/>
              <a:p>
                <a:pPr marL="342900" indent="-342900">
                  <a:buFontTx/>
                  <a:buAutoNum type="alphaLcParenBoth"/>
                </a:pPr>
                <a:r>
                  <a:rPr lang="en-US" sz="1600" dirty="0"/>
                  <a:t>Circles arise from holding </a:t>
                </a:r>
                <a14:m>
                  <m:oMath xmlns:m="http://schemas.openxmlformats.org/officeDocument/2006/math">
                    <m:r>
                      <a:rPr lang="en-US" sz="1600" i="1" dirty="0" smtClean="0">
                        <a:latin typeface="Cambria Math"/>
                      </a:rPr>
                      <m:t>𝑢</m:t>
                    </m:r>
                  </m:oMath>
                </a14:m>
                <a:r>
                  <a:rPr lang="en-US" sz="1600" dirty="0"/>
                  <a:t> constant; the vertical parabolas arise from holding </a:t>
                </a:r>
                <a14:m>
                  <m:oMath xmlns:m="http://schemas.openxmlformats.org/officeDocument/2006/math">
                    <m:r>
                      <a:rPr lang="en-US" sz="1600" i="1" dirty="0" smtClean="0">
                        <a:latin typeface="Cambria Math"/>
                      </a:rPr>
                      <m:t>𝑣</m:t>
                    </m:r>
                  </m:oMath>
                </a14:m>
                <a:r>
                  <a:rPr lang="en-US" sz="1600" dirty="0"/>
                  <a:t> constant.</a:t>
                </a:r>
              </a:p>
              <a:p>
                <a:pPr marL="342900" indent="-342900">
                  <a:buFontTx/>
                  <a:buAutoNum type="alphaLcParenBoth"/>
                </a:pPr>
                <a:r>
                  <a:rPr lang="en-US" sz="1600" dirty="0"/>
                  <a:t>An elliptic paraboloid results from all choices of </a:t>
                </a:r>
                <a14:m>
                  <m:oMath xmlns:m="http://schemas.openxmlformats.org/officeDocument/2006/math">
                    <m:r>
                      <a:rPr lang="en-US" sz="1600" i="1" dirty="0" smtClean="0">
                        <a:latin typeface="Cambria Math"/>
                      </a:rPr>
                      <m:t>𝑢</m:t>
                    </m:r>
                  </m:oMath>
                </a14:m>
                <a:r>
                  <a:rPr lang="en-US" sz="1600" dirty="0"/>
                  <a:t> and </a:t>
                </a:r>
                <a14:m>
                  <m:oMath xmlns:m="http://schemas.openxmlformats.org/officeDocument/2006/math">
                    <m:r>
                      <a:rPr lang="en-US" sz="1600" i="1" dirty="0" smtClean="0">
                        <a:latin typeface="Cambria Math"/>
                      </a:rPr>
                      <m:t>𝑣</m:t>
                    </m:r>
                  </m:oMath>
                </a14:m>
                <a:r>
                  <a:rPr lang="en-US" sz="1600" dirty="0"/>
                  <a:t> in the parameter domain.</a:t>
                </a:r>
              </a:p>
            </p:txBody>
          </p:sp>
        </mc:Choice>
        <mc:Fallback xmlns="">
          <p:sp>
            <p:nvSpPr>
              <p:cNvPr id="7" name="Text Placeholder 6"/>
              <p:cNvSpPr>
                <a:spLocks noGrp="1" noRot="1" noChangeAspect="1" noMove="1" noResize="1" noEditPoints="1" noAdjustHandles="1" noChangeArrowheads="1" noChangeShapeType="1" noTextEdit="1"/>
              </p:cNvSpPr>
              <p:nvPr>
                <p:ph type="body" sz="quarter" idx="14"/>
              </p:nvPr>
            </p:nvSpPr>
            <p:spPr>
              <a:blipFill rotWithShape="1">
                <a:blip r:embed="rId2"/>
                <a:stretch>
                  <a:fillRect l="-227" t="-1571"/>
                </a:stretch>
              </a:blipFill>
            </p:spPr>
            <p:txBody>
              <a:bodyPr/>
              <a:lstStyle/>
              <a:p>
                <a:r>
                  <a:rPr lang="en-US">
                    <a:noFill/>
                  </a:rPr>
                  <a:t> </a:t>
                </a:r>
              </a:p>
            </p:txBody>
          </p:sp>
        </mc:Fallback>
      </mc:AlternateContent>
      <p:pic>
        <p:nvPicPr>
          <p:cNvPr id="8" name="Picture 7"/>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7772687" y="259755"/>
            <a:ext cx="1051733" cy="714850"/>
          </a:xfrm>
          <a:prstGeom prst="rect">
            <a:avLst/>
          </a:prstGeom>
        </p:spPr>
      </p:pic>
      <p:pic>
        <p:nvPicPr>
          <p:cNvPr id="4" name="Picture Placeholder 3" descr="Two images in three dimensions. The first shows parallel circles on the z axis with radii increasing as z increases. Vertical parabolas opening up frame the circles, forming the skeleton of a paraboloid. The second shows the elliptic paraboloid, which is made of all the possible circles and vertical parabolas in the parameter domain."/>
          <p:cNvPicPr>
            <a:picLocks noGrp="1" noChangeAspect="1"/>
          </p:cNvPicPr>
          <p:nvPr>
            <p:ph type="pic" sz="quarter" idx="13"/>
          </p:nvPr>
        </p:nvPicPr>
        <p:blipFill>
          <a:blip r:embed="rId4" cstate="email">
            <a:extLst>
              <a:ext uri="{28A0092B-C50C-407E-A947-70E740481C1C}">
                <a14:useLocalDpi xmlns:a14="http://schemas.microsoft.com/office/drawing/2010/main" val="0"/>
              </a:ext>
            </a:extLst>
          </a:blip>
          <a:srcRect l="-30924" r="-30924"/>
          <a:stretch>
            <a:fillRect/>
          </a:stretch>
        </p:blipFill>
        <p:spPr/>
      </p:pic>
    </p:spTree>
    <p:extLst>
      <p:ext uri="{BB962C8B-B14F-4D97-AF65-F5344CB8AC3E}">
        <p14:creationId xmlns:p14="http://schemas.microsoft.com/office/powerpoint/2010/main" val="421009904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Figure 6.60</a:t>
            </a:r>
          </a:p>
        </p:txBody>
      </p:sp>
      <p:pic>
        <p:nvPicPr>
          <p:cNvPr id="2" name="Picture Placeholder 1" descr="A three-dimensional diagram of the cone x^2 + y^2 = z^2, which opens up along the z axis for positive z values and opens down along the z axis for negative z values. The center is at the origin."/>
          <p:cNvPicPr>
            <a:picLocks noGrp="1" noChangeAspect="1"/>
          </p:cNvPicPr>
          <p:nvPr>
            <p:ph type="pic" sz="quarter" idx="13"/>
          </p:nvPr>
        </p:nvPicPr>
        <p:blipFill>
          <a:blip r:embed="rId2" cstate="email">
            <a:extLst>
              <a:ext uri="{28A0092B-C50C-407E-A947-70E740481C1C}">
                <a14:useLocalDpi xmlns:a14="http://schemas.microsoft.com/office/drawing/2010/main" val="0"/>
              </a:ext>
            </a:extLst>
          </a:blip>
          <a:srcRect l="-85331" r="-85331"/>
          <a:stretch>
            <a:fillRect/>
          </a:stretch>
        </p:blipFill>
        <p:spPr/>
      </p:pic>
      <mc:AlternateContent xmlns:mc="http://schemas.openxmlformats.org/markup-compatibility/2006" xmlns:a14="http://schemas.microsoft.com/office/drawing/2010/main">
        <mc:Choice Requires="a14">
          <p:sp>
            <p:nvSpPr>
              <p:cNvPr id="7" name="Text Placeholder 6"/>
              <p:cNvSpPr>
                <a:spLocks noGrp="1"/>
              </p:cNvSpPr>
              <p:nvPr>
                <p:ph type="body" sz="quarter" idx="14"/>
              </p:nvPr>
            </p:nvSpPr>
            <p:spPr/>
            <p:txBody>
              <a:bodyPr>
                <a:normAutofit/>
              </a:bodyPr>
              <a:lstStyle/>
              <a:p>
                <a:r>
                  <a:rPr lang="en-US" sz="1600" dirty="0"/>
                  <a:t>Cone </a:t>
                </a:r>
                <a14:m>
                  <m:oMath xmlns:m="http://schemas.openxmlformats.org/officeDocument/2006/math">
                    <m:sSup>
                      <m:sSupPr>
                        <m:ctrlPr>
                          <a:rPr lang="en-US" sz="1600" i="1" dirty="0" smtClean="0">
                            <a:latin typeface="Cambria Math" panose="02040503050406030204" pitchFamily="18" charset="0"/>
                          </a:rPr>
                        </m:ctrlPr>
                      </m:sSupPr>
                      <m:e>
                        <m:r>
                          <a:rPr lang="en-US" sz="1600" b="0" i="1" dirty="0" smtClean="0">
                            <a:latin typeface="Cambria Math"/>
                          </a:rPr>
                          <m:t>𝑥</m:t>
                        </m:r>
                      </m:e>
                      <m:sup>
                        <m:r>
                          <a:rPr lang="en-US" sz="1600" b="0" i="1" dirty="0" smtClean="0">
                            <a:latin typeface="Cambria Math"/>
                          </a:rPr>
                          <m:t>2</m:t>
                        </m:r>
                      </m:sup>
                    </m:sSup>
                    <m:r>
                      <a:rPr lang="en-US" sz="1600" i="1" dirty="0" smtClean="0">
                        <a:latin typeface="Cambria Math"/>
                      </a:rPr>
                      <m:t>+</m:t>
                    </m:r>
                    <m:sSup>
                      <m:sSupPr>
                        <m:ctrlPr>
                          <a:rPr lang="en-US" sz="1600" i="1" dirty="0">
                            <a:latin typeface="Cambria Math" panose="02040503050406030204" pitchFamily="18" charset="0"/>
                          </a:rPr>
                        </m:ctrlPr>
                      </m:sSupPr>
                      <m:e>
                        <m:r>
                          <a:rPr lang="en-US" sz="1600" b="0" i="1" dirty="0" smtClean="0">
                            <a:latin typeface="Cambria Math"/>
                          </a:rPr>
                          <m:t>𝑦</m:t>
                        </m:r>
                      </m:e>
                      <m:sup>
                        <m:r>
                          <a:rPr lang="en-US" sz="1600" i="1" dirty="0">
                            <a:latin typeface="Cambria Math"/>
                          </a:rPr>
                          <m:t>2</m:t>
                        </m:r>
                      </m:sup>
                    </m:sSup>
                    <m:r>
                      <a:rPr lang="en-US" sz="1600" i="1" dirty="0" smtClean="0">
                        <a:latin typeface="Cambria Math"/>
                      </a:rPr>
                      <m:t>=</m:t>
                    </m:r>
                    <m:sSup>
                      <m:sSupPr>
                        <m:ctrlPr>
                          <a:rPr lang="en-US" sz="1600" i="1" dirty="0">
                            <a:latin typeface="Cambria Math" panose="02040503050406030204" pitchFamily="18" charset="0"/>
                          </a:rPr>
                        </m:ctrlPr>
                      </m:sSupPr>
                      <m:e>
                        <m:r>
                          <a:rPr lang="en-US" sz="1600" b="0" i="1" dirty="0" smtClean="0">
                            <a:latin typeface="Cambria Math"/>
                          </a:rPr>
                          <m:t>𝑧</m:t>
                        </m:r>
                      </m:e>
                      <m:sup>
                        <m:r>
                          <a:rPr lang="en-US" sz="1600" i="1" dirty="0">
                            <a:latin typeface="Cambria Math"/>
                          </a:rPr>
                          <m:t>2</m:t>
                        </m:r>
                      </m:sup>
                    </m:sSup>
                  </m:oMath>
                </a14:m>
                <a:r>
                  <a:rPr lang="en-US" sz="1600" dirty="0"/>
                  <a:t> has parameterization </a:t>
                </a:r>
                <a14:m>
                  <m:oMath xmlns:m="http://schemas.openxmlformats.org/officeDocument/2006/math">
                    <m:r>
                      <a:rPr lang="cs-CZ" sz="1600" i="1" dirty="0" smtClean="0">
                        <a:latin typeface="Cambria Math"/>
                      </a:rPr>
                      <m:t>𝑟</m:t>
                    </m:r>
                    <m:d>
                      <m:dPr>
                        <m:ctrlPr>
                          <a:rPr lang="cs-CZ" sz="1600" i="1" dirty="0">
                            <a:latin typeface="Cambria Math" panose="02040503050406030204" pitchFamily="18" charset="0"/>
                          </a:rPr>
                        </m:ctrlPr>
                      </m:dPr>
                      <m:e>
                        <m:r>
                          <a:rPr lang="cs-CZ" sz="1600" i="1" dirty="0">
                            <a:latin typeface="Cambria Math"/>
                          </a:rPr>
                          <m:t>𝑢</m:t>
                        </m:r>
                        <m:r>
                          <a:rPr lang="cs-CZ" sz="1600" i="1" dirty="0">
                            <a:latin typeface="Cambria Math"/>
                          </a:rPr>
                          <m:t>, </m:t>
                        </m:r>
                        <m:r>
                          <a:rPr lang="cs-CZ" sz="1600" i="1" dirty="0">
                            <a:latin typeface="Cambria Math"/>
                          </a:rPr>
                          <m:t>𝑣</m:t>
                        </m:r>
                      </m:e>
                    </m:d>
                    <m:r>
                      <a:rPr lang="en-US" sz="1600" i="1" dirty="0" smtClean="0">
                        <a:latin typeface="Cambria Math"/>
                      </a:rPr>
                      <m:t>=</m:t>
                    </m:r>
                    <m:d>
                      <m:dPr>
                        <m:begChr m:val="〈"/>
                        <m:endChr m:val="〉"/>
                        <m:ctrlPr>
                          <a:rPr lang="cs-CZ" sz="1600" i="1" dirty="0" smtClean="0">
                            <a:latin typeface="Cambria Math" panose="02040503050406030204" pitchFamily="18" charset="0"/>
                          </a:rPr>
                        </m:ctrlPr>
                      </m:dPr>
                      <m:e>
                        <m:r>
                          <a:rPr lang="cs-CZ" sz="1600" i="1" dirty="0" smtClean="0">
                            <a:latin typeface="Cambria Math"/>
                          </a:rPr>
                          <m:t>𝑢</m:t>
                        </m:r>
                        <m:func>
                          <m:funcPr>
                            <m:ctrlPr>
                              <a:rPr lang="cs-CZ" sz="1600" i="1" dirty="0">
                                <a:latin typeface="Cambria Math" panose="02040503050406030204" pitchFamily="18" charset="0"/>
                              </a:rPr>
                            </m:ctrlPr>
                          </m:funcPr>
                          <m:fName>
                            <m:r>
                              <m:rPr>
                                <m:sty m:val="p"/>
                              </m:rPr>
                              <a:rPr lang="cs-CZ" sz="1600" i="0" dirty="0">
                                <a:latin typeface="Cambria Math"/>
                              </a:rPr>
                              <m:t>cos</m:t>
                            </m:r>
                          </m:fName>
                          <m:e>
                            <m:r>
                              <a:rPr lang="cs-CZ" sz="1600" i="1" dirty="0">
                                <a:latin typeface="Cambria Math"/>
                              </a:rPr>
                              <m:t>𝑣</m:t>
                            </m:r>
                          </m:e>
                        </m:func>
                        <m:r>
                          <a:rPr lang="cs-CZ" sz="1600" i="1" dirty="0">
                            <a:latin typeface="Cambria Math"/>
                          </a:rPr>
                          <m:t>, </m:t>
                        </m:r>
                        <m:r>
                          <a:rPr lang="cs-CZ" sz="1600" i="1" dirty="0">
                            <a:latin typeface="Cambria Math"/>
                          </a:rPr>
                          <m:t>𝑢</m:t>
                        </m:r>
                        <m:func>
                          <m:funcPr>
                            <m:ctrlPr>
                              <a:rPr lang="cs-CZ" sz="1600" i="1" dirty="0">
                                <a:latin typeface="Cambria Math" panose="02040503050406030204" pitchFamily="18" charset="0"/>
                              </a:rPr>
                            </m:ctrlPr>
                          </m:funcPr>
                          <m:fName>
                            <m:r>
                              <m:rPr>
                                <m:sty m:val="p"/>
                              </m:rPr>
                              <a:rPr lang="cs-CZ" sz="1600" i="0" dirty="0">
                                <a:latin typeface="Cambria Math"/>
                              </a:rPr>
                              <m:t>sin</m:t>
                            </m:r>
                          </m:fName>
                          <m:e>
                            <m:r>
                              <a:rPr lang="cs-CZ" sz="1600" i="1" dirty="0" smtClean="0">
                                <a:latin typeface="Cambria Math"/>
                              </a:rPr>
                              <m:t>𝑣</m:t>
                            </m:r>
                          </m:e>
                        </m:func>
                      </m:e>
                    </m:d>
                  </m:oMath>
                </a14:m>
                <a:r>
                  <a:rPr lang="en-US" sz="1600" dirty="0"/>
                  <a:t>, </a:t>
                </a:r>
                <a:br>
                  <a:rPr lang="en-US" sz="1600" i="1" dirty="0">
                    <a:latin typeface="Cambria Math"/>
                  </a:rPr>
                </a:br>
                <a14:m>
                  <m:oMath xmlns:m="http://schemas.openxmlformats.org/officeDocument/2006/math">
                    <m:r>
                      <a:rPr lang="cs-CZ" sz="1600" i="1" dirty="0" smtClean="0">
                        <a:latin typeface="Cambria Math"/>
                      </a:rPr>
                      <m:t>−∞</m:t>
                    </m:r>
                    <m:r>
                      <a:rPr lang="en-US" sz="1600" i="1" dirty="0" smtClean="0">
                        <a:latin typeface="Cambria Math"/>
                      </a:rPr>
                      <m:t>&lt;</m:t>
                    </m:r>
                    <m:r>
                      <a:rPr lang="cs-CZ" sz="1600" i="1" dirty="0" smtClean="0">
                        <a:latin typeface="Cambria Math"/>
                      </a:rPr>
                      <m:t>𝑢</m:t>
                    </m:r>
                    <m:r>
                      <a:rPr lang="en-US" sz="1600" i="1" dirty="0" smtClean="0">
                        <a:latin typeface="Cambria Math"/>
                      </a:rPr>
                      <m:t>&lt;</m:t>
                    </m:r>
                    <m:r>
                      <a:rPr lang="cs-CZ" sz="1600" i="1" dirty="0" smtClean="0">
                        <a:latin typeface="Cambria Math"/>
                      </a:rPr>
                      <m:t>∞</m:t>
                    </m:r>
                  </m:oMath>
                </a14:m>
                <a:r>
                  <a:rPr lang="en-US" sz="1600" dirty="0"/>
                  <a:t>, </a:t>
                </a:r>
                <a14:m>
                  <m:oMath xmlns:m="http://schemas.openxmlformats.org/officeDocument/2006/math">
                    <m:r>
                      <a:rPr lang="cs-CZ" sz="1600" i="1" dirty="0" smtClean="0">
                        <a:latin typeface="Cambria Math"/>
                      </a:rPr>
                      <m:t>0≤</m:t>
                    </m:r>
                    <m:r>
                      <a:rPr lang="cs-CZ" sz="1600" i="1" dirty="0" smtClean="0">
                        <a:latin typeface="Cambria Math"/>
                      </a:rPr>
                      <m:t>𝑣</m:t>
                    </m:r>
                    <m:r>
                      <a:rPr lang="cs-CZ" sz="1600" i="1" dirty="0" smtClean="0">
                        <a:latin typeface="Cambria Math"/>
                      </a:rPr>
                      <m:t>≤2</m:t>
                    </m:r>
                    <m:r>
                      <a:rPr lang="cs-CZ" sz="1600" i="1" dirty="0" smtClean="0">
                        <a:latin typeface="Cambria Math"/>
                      </a:rPr>
                      <m:t>𝜋</m:t>
                    </m:r>
                  </m:oMath>
                </a14:m>
                <a:r>
                  <a:rPr lang="cs-CZ" sz="1600" dirty="0"/>
                  <a:t>.</a:t>
                </a:r>
                <a:endParaRPr lang="en-US" sz="1600" dirty="0"/>
              </a:p>
            </p:txBody>
          </p:sp>
        </mc:Choice>
        <mc:Fallback xmlns="">
          <p:sp>
            <p:nvSpPr>
              <p:cNvPr id="7" name="Text Placeholder 6"/>
              <p:cNvSpPr>
                <a:spLocks noGrp="1" noRot="1" noChangeAspect="1" noMove="1" noResize="1" noEditPoints="1" noAdjustHandles="1" noChangeArrowheads="1" noChangeShapeType="1" noTextEdit="1"/>
              </p:cNvSpPr>
              <p:nvPr>
                <p:ph type="body" sz="quarter" idx="14"/>
              </p:nvPr>
            </p:nvSpPr>
            <p:spPr>
              <a:blipFill rotWithShape="1">
                <a:blip r:embed="rId3"/>
                <a:stretch>
                  <a:fillRect l="-378" t="-1571"/>
                </a:stretch>
              </a:blipFill>
            </p:spPr>
            <p:txBody>
              <a:bodyPr/>
              <a:lstStyle/>
              <a:p>
                <a:r>
                  <a:rPr lang="en-US">
                    <a:noFill/>
                  </a:rPr>
                  <a:t> </a:t>
                </a:r>
              </a:p>
            </p:txBody>
          </p:sp>
        </mc:Fallback>
      </mc:AlternateContent>
      <p:pic>
        <p:nvPicPr>
          <p:cNvPr id="8" name="Picture 7"/>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7772687" y="259755"/>
            <a:ext cx="1051733" cy="714850"/>
          </a:xfrm>
          <a:prstGeom prst="rect">
            <a:avLst/>
          </a:prstGeom>
        </p:spPr>
      </p:pic>
    </p:spTree>
    <p:extLst>
      <p:ext uri="{BB962C8B-B14F-4D97-AF65-F5344CB8AC3E}">
        <p14:creationId xmlns:p14="http://schemas.microsoft.com/office/powerpoint/2010/main" val="5271896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Figure 6.61</a:t>
            </a:r>
          </a:p>
        </p:txBody>
      </p:sp>
      <p:pic>
        <p:nvPicPr>
          <p:cNvPr id="2" name="Picture Placeholder 1" descr="A three-dimensional diagram of the sphere of radius rho."/>
          <p:cNvPicPr>
            <a:picLocks noGrp="1" noChangeAspect="1"/>
          </p:cNvPicPr>
          <p:nvPr>
            <p:ph type="pic" sz="quarter" idx="13"/>
          </p:nvPr>
        </p:nvPicPr>
        <p:blipFill>
          <a:blip r:embed="rId2" cstate="email">
            <a:extLst>
              <a:ext uri="{28A0092B-C50C-407E-A947-70E740481C1C}">
                <a14:useLocalDpi xmlns:a14="http://schemas.microsoft.com/office/drawing/2010/main" val="0"/>
              </a:ext>
            </a:extLst>
          </a:blip>
          <a:srcRect l="-74585" r="-74585"/>
          <a:stretch>
            <a:fillRect/>
          </a:stretch>
        </p:blipFill>
        <p:spPr/>
      </p:pic>
      <mc:AlternateContent xmlns:mc="http://schemas.openxmlformats.org/markup-compatibility/2006" xmlns:a14="http://schemas.microsoft.com/office/drawing/2010/main">
        <mc:Choice Requires="a14">
          <p:sp>
            <p:nvSpPr>
              <p:cNvPr id="7" name="Text Placeholder 6"/>
              <p:cNvSpPr>
                <a:spLocks noGrp="1"/>
              </p:cNvSpPr>
              <p:nvPr>
                <p:ph type="body" sz="quarter" idx="14"/>
              </p:nvPr>
            </p:nvSpPr>
            <p:spPr/>
            <p:txBody>
              <a:bodyPr>
                <a:normAutofit/>
              </a:bodyPr>
              <a:lstStyle/>
              <a:p>
                <a:r>
                  <a:rPr lang="en-US" sz="1600" dirty="0"/>
                  <a:t>The sphere of radius </a:t>
                </a:r>
                <a14:m>
                  <m:oMath xmlns:m="http://schemas.openxmlformats.org/officeDocument/2006/math">
                    <m:r>
                      <a:rPr lang="en-US" sz="1600" i="1" dirty="0" smtClean="0">
                        <a:latin typeface="Cambria Math"/>
                      </a:rPr>
                      <m:t>𝜌</m:t>
                    </m:r>
                  </m:oMath>
                </a14:m>
                <a:r>
                  <a:rPr lang="en-US" sz="1600" dirty="0"/>
                  <a:t> has parameterization </a:t>
                </a:r>
                <a14:m>
                  <m:oMath xmlns:m="http://schemas.openxmlformats.org/officeDocument/2006/math">
                    <m:r>
                      <a:rPr lang="en-US" sz="1600" b="1" i="0" dirty="0" smtClean="0">
                        <a:latin typeface="Cambria Math"/>
                      </a:rPr>
                      <m:t>𝐫</m:t>
                    </m:r>
                    <m:d>
                      <m:dPr>
                        <m:ctrlPr>
                          <a:rPr lang="en-US" sz="1600" b="1" i="1" dirty="0">
                            <a:latin typeface="Cambria Math" panose="02040503050406030204" pitchFamily="18" charset="0"/>
                          </a:rPr>
                        </m:ctrlPr>
                      </m:dPr>
                      <m:e>
                        <m:r>
                          <a:rPr lang="el-GR" sz="1600" i="1" dirty="0" smtClean="0">
                            <a:latin typeface="Cambria Math"/>
                          </a:rPr>
                          <m:t>𝜙</m:t>
                        </m:r>
                        <m:r>
                          <a:rPr lang="el-GR" sz="1600" i="1" dirty="0">
                            <a:latin typeface="Cambria Math"/>
                          </a:rPr>
                          <m:t>, </m:t>
                        </m:r>
                        <m:r>
                          <a:rPr lang="el-GR" sz="1600" i="1" dirty="0" smtClean="0">
                            <a:latin typeface="Cambria Math"/>
                          </a:rPr>
                          <m:t>𝜃</m:t>
                        </m:r>
                      </m:e>
                    </m:d>
                    <m:r>
                      <a:rPr lang="el-GR" sz="1600" i="1" dirty="0" smtClean="0">
                        <a:latin typeface="Cambria Math"/>
                      </a:rPr>
                      <m:t>=</m:t>
                    </m:r>
                    <m:d>
                      <m:dPr>
                        <m:begChr m:val="〈"/>
                        <m:endChr m:val="〉"/>
                        <m:ctrlPr>
                          <a:rPr lang="el-GR" sz="1600" i="1" dirty="0" smtClean="0">
                            <a:latin typeface="Cambria Math" panose="02040503050406030204" pitchFamily="18" charset="0"/>
                          </a:rPr>
                        </m:ctrlPr>
                      </m:dPr>
                      <m:e>
                        <m:r>
                          <a:rPr lang="el-GR" sz="1600" i="1" dirty="0" smtClean="0">
                            <a:latin typeface="Cambria Math"/>
                          </a:rPr>
                          <m:t>𝜌</m:t>
                        </m:r>
                        <m:func>
                          <m:funcPr>
                            <m:ctrlPr>
                              <a:rPr lang="el-GR" sz="1600" i="1" dirty="0">
                                <a:latin typeface="Cambria Math" panose="02040503050406030204" pitchFamily="18" charset="0"/>
                              </a:rPr>
                            </m:ctrlPr>
                          </m:funcPr>
                          <m:fName>
                            <m:r>
                              <m:rPr>
                                <m:sty m:val="p"/>
                              </m:rPr>
                              <a:rPr lang="el-GR" sz="1600" i="0" dirty="0">
                                <a:latin typeface="Cambria Math"/>
                              </a:rPr>
                              <m:t>cos</m:t>
                            </m:r>
                          </m:fName>
                          <m:e>
                            <m:r>
                              <a:rPr lang="el-GR" sz="1600" i="1" dirty="0">
                                <a:latin typeface="Cambria Math"/>
                              </a:rPr>
                              <m:t>𝜃</m:t>
                            </m:r>
                          </m:e>
                        </m:func>
                        <m:func>
                          <m:funcPr>
                            <m:ctrlPr>
                              <a:rPr lang="el-GR" sz="1600" i="1" dirty="0" smtClean="0">
                                <a:latin typeface="Cambria Math" panose="02040503050406030204" pitchFamily="18" charset="0"/>
                              </a:rPr>
                            </m:ctrlPr>
                          </m:funcPr>
                          <m:fName>
                            <m:r>
                              <m:rPr>
                                <m:sty m:val="p"/>
                              </m:rPr>
                              <a:rPr lang="el-GR" sz="1600" i="0" dirty="0">
                                <a:latin typeface="Cambria Math"/>
                              </a:rPr>
                              <m:t>sin</m:t>
                            </m:r>
                          </m:fName>
                          <m:e>
                            <m:r>
                              <a:rPr lang="el-GR" sz="1600" i="1" dirty="0">
                                <a:latin typeface="Cambria Math"/>
                              </a:rPr>
                              <m:t>𝜙</m:t>
                            </m:r>
                            <m:r>
                              <a:rPr lang="en-US" sz="1600" b="0" i="1" dirty="0" smtClean="0">
                                <a:latin typeface="Cambria Math"/>
                              </a:rPr>
                              <m:t>,   </m:t>
                            </m:r>
                          </m:e>
                        </m:func>
                        <m:r>
                          <a:rPr lang="el-GR" sz="1600" i="1" dirty="0" smtClean="0">
                            <a:latin typeface="Cambria Math"/>
                          </a:rPr>
                          <m:t>𝜌</m:t>
                        </m:r>
                        <m:func>
                          <m:funcPr>
                            <m:ctrlPr>
                              <a:rPr lang="el-GR" sz="1600" i="1" dirty="0">
                                <a:latin typeface="Cambria Math" panose="02040503050406030204" pitchFamily="18" charset="0"/>
                              </a:rPr>
                            </m:ctrlPr>
                          </m:funcPr>
                          <m:fName>
                            <m:r>
                              <m:rPr>
                                <m:sty m:val="p"/>
                              </m:rPr>
                              <a:rPr lang="el-GR" sz="1600" i="0" dirty="0">
                                <a:latin typeface="Cambria Math"/>
                              </a:rPr>
                              <m:t>sin</m:t>
                            </m:r>
                          </m:fName>
                          <m:e>
                            <m:r>
                              <a:rPr lang="el-GR" sz="1600" i="1" dirty="0">
                                <a:latin typeface="Cambria Math"/>
                              </a:rPr>
                              <m:t>𝜃</m:t>
                            </m:r>
                          </m:e>
                        </m:func>
                        <m:func>
                          <m:funcPr>
                            <m:ctrlPr>
                              <a:rPr lang="el-GR" sz="1600" i="1" dirty="0">
                                <a:latin typeface="Cambria Math" panose="02040503050406030204" pitchFamily="18" charset="0"/>
                              </a:rPr>
                            </m:ctrlPr>
                          </m:funcPr>
                          <m:fName>
                            <m:r>
                              <m:rPr>
                                <m:sty m:val="p"/>
                              </m:rPr>
                              <a:rPr lang="el-GR" sz="1600" i="0" dirty="0">
                                <a:latin typeface="Cambria Math"/>
                              </a:rPr>
                              <m:t>sin</m:t>
                            </m:r>
                          </m:fName>
                          <m:e>
                            <m:r>
                              <a:rPr lang="el-GR" sz="1600" i="1" dirty="0">
                                <a:latin typeface="Cambria Math"/>
                              </a:rPr>
                              <m:t>𝜙</m:t>
                            </m:r>
                            <m:r>
                              <a:rPr lang="en-US" sz="1600" b="0" i="1" dirty="0" smtClean="0">
                                <a:latin typeface="Cambria Math"/>
                              </a:rPr>
                              <m:t>, </m:t>
                            </m:r>
                          </m:e>
                        </m:func>
                        <m:r>
                          <a:rPr lang="el-GR" sz="1600" i="1" dirty="0" smtClean="0">
                            <a:latin typeface="Cambria Math"/>
                          </a:rPr>
                          <m:t>𝜌</m:t>
                        </m:r>
                        <m:func>
                          <m:funcPr>
                            <m:ctrlPr>
                              <a:rPr lang="el-GR" sz="1600" i="1" dirty="0">
                                <a:latin typeface="Cambria Math" panose="02040503050406030204" pitchFamily="18" charset="0"/>
                              </a:rPr>
                            </m:ctrlPr>
                          </m:funcPr>
                          <m:fName>
                            <m:r>
                              <m:rPr>
                                <m:sty m:val="p"/>
                              </m:rPr>
                              <a:rPr lang="el-GR" sz="1600" i="0" dirty="0">
                                <a:latin typeface="Cambria Math"/>
                              </a:rPr>
                              <m:t>cos</m:t>
                            </m:r>
                          </m:fName>
                          <m:e>
                            <m:r>
                              <a:rPr lang="el-GR" sz="1600" i="1" dirty="0" smtClean="0">
                                <a:latin typeface="Cambria Math"/>
                              </a:rPr>
                              <m:t>𝜙</m:t>
                            </m:r>
                          </m:e>
                        </m:func>
                      </m:e>
                    </m:d>
                  </m:oMath>
                </a14:m>
                <a:r>
                  <a:rPr lang="en-US" sz="1600" dirty="0"/>
                  <a:t>, </a:t>
                </a:r>
                <a14:m>
                  <m:oMath xmlns:m="http://schemas.openxmlformats.org/officeDocument/2006/math">
                    <m:r>
                      <a:rPr lang="el-GR" sz="1600" i="1" dirty="0" smtClean="0">
                        <a:latin typeface="Cambria Math"/>
                      </a:rPr>
                      <m:t>0≤</m:t>
                    </m:r>
                    <m:r>
                      <a:rPr lang="el-GR" sz="1600" i="1" dirty="0" smtClean="0">
                        <a:latin typeface="Cambria Math"/>
                      </a:rPr>
                      <m:t>𝜃</m:t>
                    </m:r>
                    <m:r>
                      <a:rPr lang="el-GR" sz="1600" i="1" dirty="0" smtClean="0">
                        <a:latin typeface="Cambria Math"/>
                      </a:rPr>
                      <m:t>≤2</m:t>
                    </m:r>
                    <m:r>
                      <a:rPr lang="el-GR" sz="1600" i="1" dirty="0" smtClean="0">
                        <a:latin typeface="Cambria Math"/>
                      </a:rPr>
                      <m:t>𝜋</m:t>
                    </m:r>
                    <m:r>
                      <a:rPr lang="el-GR" sz="1600" i="1" dirty="0">
                        <a:latin typeface="Cambria Math"/>
                      </a:rPr>
                      <m:t>, </m:t>
                    </m:r>
                    <m:r>
                      <a:rPr lang="el-GR" sz="1600" i="1" dirty="0" smtClean="0">
                        <a:latin typeface="Cambria Math"/>
                      </a:rPr>
                      <m:t>0≤</m:t>
                    </m:r>
                    <m:r>
                      <a:rPr lang="el-GR" sz="1600" i="1" dirty="0" smtClean="0">
                        <a:latin typeface="Cambria Math"/>
                      </a:rPr>
                      <m:t>𝜙</m:t>
                    </m:r>
                    <m:r>
                      <a:rPr lang="el-GR" sz="1600" i="1" dirty="0" smtClean="0">
                        <a:latin typeface="Cambria Math"/>
                      </a:rPr>
                      <m:t>≤</m:t>
                    </m:r>
                    <m:r>
                      <a:rPr lang="el-GR" sz="1600" i="1" dirty="0" smtClean="0">
                        <a:latin typeface="Cambria Math"/>
                      </a:rPr>
                      <m:t>𝜋</m:t>
                    </m:r>
                  </m:oMath>
                </a14:m>
                <a:r>
                  <a:rPr lang="el-GR" sz="1600" dirty="0"/>
                  <a:t>.</a:t>
                </a:r>
                <a:endParaRPr lang="en-US" sz="1600" dirty="0"/>
              </a:p>
            </p:txBody>
          </p:sp>
        </mc:Choice>
        <mc:Fallback xmlns="">
          <p:sp>
            <p:nvSpPr>
              <p:cNvPr id="7" name="Text Placeholder 6"/>
              <p:cNvSpPr>
                <a:spLocks noGrp="1" noRot="1" noChangeAspect="1" noMove="1" noResize="1" noEditPoints="1" noAdjustHandles="1" noChangeArrowheads="1" noChangeShapeType="1" noTextEdit="1"/>
              </p:cNvSpPr>
              <p:nvPr>
                <p:ph type="body" sz="quarter" idx="14"/>
              </p:nvPr>
            </p:nvSpPr>
            <p:spPr>
              <a:blipFill rotWithShape="1">
                <a:blip r:embed="rId3"/>
                <a:stretch>
                  <a:fillRect l="-378" t="-1571"/>
                </a:stretch>
              </a:blipFill>
            </p:spPr>
            <p:txBody>
              <a:bodyPr/>
              <a:lstStyle/>
              <a:p>
                <a:r>
                  <a:rPr lang="en-US">
                    <a:noFill/>
                  </a:rPr>
                  <a:t> </a:t>
                </a:r>
              </a:p>
            </p:txBody>
          </p:sp>
        </mc:Fallback>
      </mc:AlternateContent>
      <p:pic>
        <p:nvPicPr>
          <p:cNvPr id="8" name="Picture 7"/>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7772687" y="259755"/>
            <a:ext cx="1051733" cy="714850"/>
          </a:xfrm>
          <a:prstGeom prst="rect">
            <a:avLst/>
          </a:prstGeom>
        </p:spPr>
      </p:pic>
    </p:spTree>
    <p:extLst>
      <p:ext uri="{BB962C8B-B14F-4D97-AF65-F5344CB8AC3E}">
        <p14:creationId xmlns:p14="http://schemas.microsoft.com/office/powerpoint/2010/main" val="342229828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a:normAutofit/>
          </a:bodyPr>
          <a:lstStyle/>
          <a:p>
            <a:pPr algn="r"/>
            <a:r>
              <a:rPr lang="en-US" dirty="0"/>
              <a:t>Figure 6.62</a:t>
            </a:r>
            <a:endParaRPr lang="en-US" sz="2400" dirty="0">
              <a:solidFill>
                <a:srgbClr val="6CB255"/>
              </a:solidFill>
            </a:endParaRPr>
          </a:p>
        </p:txBody>
      </p:sp>
      <p:pic>
        <p:nvPicPr>
          <p:cNvPr id="2" name="Picture Placeholder 1" descr="A three-dimensional diagram of a surface z = f(x,y) above its mapping in the two-dimensional x,y plane. The point (x,y) in the plane corresponds to the point z = f(x,y) on the surface."/>
          <p:cNvPicPr>
            <a:picLocks noGrp="1" noChangeAspect="1"/>
          </p:cNvPicPr>
          <p:nvPr>
            <p:ph type="pic" sz="quarter" idx="13"/>
          </p:nvPr>
        </p:nvPicPr>
        <p:blipFill rotWithShape="1">
          <a:blip r:embed="rId2">
            <a:extLst>
              <a:ext uri="{28A0092B-C50C-407E-A947-70E740481C1C}">
                <a14:useLocalDpi xmlns:a14="http://schemas.microsoft.com/office/drawing/2010/main" val="0"/>
              </a:ext>
            </a:extLst>
          </a:blip>
          <a:srcRect t="-5272" b="-5272"/>
          <a:stretch/>
        </p:blipFill>
        <p:spPr>
          <a:xfrm>
            <a:off x="4489450" y="1108075"/>
            <a:ext cx="4030663" cy="5256213"/>
          </a:xfrm>
        </p:spPr>
      </p:pic>
      <mc:AlternateContent xmlns:mc="http://schemas.openxmlformats.org/markup-compatibility/2006" xmlns:a14="http://schemas.microsoft.com/office/drawing/2010/main">
        <mc:Choice Requires="a14">
          <p:sp>
            <p:nvSpPr>
              <p:cNvPr id="14" name="Text Placeholder 13"/>
              <p:cNvSpPr>
                <a:spLocks noGrp="1"/>
              </p:cNvSpPr>
              <p:nvPr>
                <p:ph type="body" sz="quarter" idx="14"/>
              </p:nvPr>
            </p:nvSpPr>
            <p:spPr>
              <a:xfrm>
                <a:off x="457200" y="1107617"/>
                <a:ext cx="3913188" cy="5256973"/>
              </a:xfrm>
            </p:spPr>
            <p:txBody>
              <a:bodyPr>
                <a:noAutofit/>
              </a:bodyPr>
              <a:lstStyle/>
              <a:p>
                <a:r>
                  <a:rPr lang="en-US" sz="1600" dirty="0">
                    <a:solidFill>
                      <a:srgbClr val="000000"/>
                    </a:solidFill>
                  </a:rPr>
                  <a:t>The simplest parameterization of the graph of a function is</a:t>
                </a:r>
                <a:r>
                  <a:rPr lang="en-US" sz="1600" b="1" dirty="0">
                    <a:solidFill>
                      <a:srgbClr val="000000"/>
                    </a:solidFill>
                  </a:rPr>
                  <a:t> </a:t>
                </a:r>
                <a14:m>
                  <m:oMath xmlns:m="http://schemas.openxmlformats.org/officeDocument/2006/math">
                    <m:r>
                      <a:rPr lang="en-US" sz="1600" b="1" i="0" dirty="0" smtClean="0">
                        <a:solidFill>
                          <a:srgbClr val="000000"/>
                        </a:solidFill>
                        <a:latin typeface="Cambria Math"/>
                      </a:rPr>
                      <m:t>𝐫</m:t>
                    </m:r>
                    <m:d>
                      <m:dPr>
                        <m:ctrlPr>
                          <a:rPr lang="en-US" sz="1600" b="1" i="1" dirty="0" smtClean="0">
                            <a:solidFill>
                              <a:srgbClr val="000000"/>
                            </a:solidFill>
                            <a:latin typeface="Cambria Math" panose="02040503050406030204" pitchFamily="18" charset="0"/>
                          </a:rPr>
                        </m:ctrlPr>
                      </m:dPr>
                      <m:e>
                        <m:r>
                          <a:rPr lang="en-US" sz="1600" i="1" dirty="0">
                            <a:solidFill>
                              <a:srgbClr val="000000"/>
                            </a:solidFill>
                            <a:latin typeface="Cambria Math"/>
                          </a:rPr>
                          <m:t>𝑥</m:t>
                        </m:r>
                        <m:r>
                          <a:rPr lang="en-US" sz="1600" i="1" dirty="0">
                            <a:solidFill>
                              <a:srgbClr val="000000"/>
                            </a:solidFill>
                            <a:latin typeface="Cambria Math"/>
                          </a:rPr>
                          <m:t>, </m:t>
                        </m:r>
                        <m:r>
                          <a:rPr lang="en-US" sz="1600" i="1" dirty="0">
                            <a:solidFill>
                              <a:srgbClr val="000000"/>
                            </a:solidFill>
                            <a:latin typeface="Cambria Math"/>
                          </a:rPr>
                          <m:t>𝑦</m:t>
                        </m:r>
                      </m:e>
                    </m:d>
                    <m:r>
                      <a:rPr lang="en-US" sz="1600" i="1" dirty="0" smtClean="0">
                        <a:solidFill>
                          <a:srgbClr val="000000"/>
                        </a:solidFill>
                        <a:latin typeface="Cambria Math"/>
                      </a:rPr>
                      <m:t>=</m:t>
                    </m:r>
                    <m:d>
                      <m:dPr>
                        <m:begChr m:val="〈"/>
                        <m:endChr m:val="〉"/>
                        <m:ctrlPr>
                          <a:rPr lang="en-US" sz="1600" i="1" dirty="0" smtClean="0">
                            <a:solidFill>
                              <a:srgbClr val="000000"/>
                            </a:solidFill>
                            <a:latin typeface="Cambria Math" panose="02040503050406030204" pitchFamily="18" charset="0"/>
                          </a:rPr>
                        </m:ctrlPr>
                      </m:dPr>
                      <m:e>
                        <m:r>
                          <a:rPr lang="en-US" sz="1600" i="1" dirty="0">
                            <a:solidFill>
                              <a:srgbClr val="000000"/>
                            </a:solidFill>
                            <a:latin typeface="Cambria Math"/>
                          </a:rPr>
                          <m:t>𝑥</m:t>
                        </m:r>
                        <m:r>
                          <a:rPr lang="en-US" sz="1600" i="1" dirty="0">
                            <a:solidFill>
                              <a:srgbClr val="000000"/>
                            </a:solidFill>
                            <a:latin typeface="Cambria Math"/>
                          </a:rPr>
                          <m:t>, </m:t>
                        </m:r>
                        <m:r>
                          <a:rPr lang="en-US" sz="1600" i="1" dirty="0">
                            <a:solidFill>
                              <a:srgbClr val="000000"/>
                            </a:solidFill>
                            <a:latin typeface="Cambria Math"/>
                          </a:rPr>
                          <m:t>𝑦</m:t>
                        </m:r>
                        <m:r>
                          <a:rPr lang="en-US" sz="1600" i="1" dirty="0">
                            <a:solidFill>
                              <a:srgbClr val="000000"/>
                            </a:solidFill>
                            <a:latin typeface="Cambria Math"/>
                          </a:rPr>
                          <m:t>, </m:t>
                        </m:r>
                        <m:r>
                          <a:rPr lang="en-US" sz="1600" i="1" dirty="0">
                            <a:solidFill>
                              <a:srgbClr val="000000"/>
                            </a:solidFill>
                            <a:latin typeface="Cambria Math"/>
                          </a:rPr>
                          <m:t>𝑓</m:t>
                        </m:r>
                        <m:d>
                          <m:dPr>
                            <m:ctrlPr>
                              <a:rPr lang="en-US" sz="1600" i="1" dirty="0">
                                <a:solidFill>
                                  <a:srgbClr val="000000"/>
                                </a:solidFill>
                                <a:latin typeface="Cambria Math" panose="02040503050406030204" pitchFamily="18" charset="0"/>
                              </a:rPr>
                            </m:ctrlPr>
                          </m:dPr>
                          <m:e>
                            <m:r>
                              <a:rPr lang="en-US" sz="1600" i="1" dirty="0">
                                <a:solidFill>
                                  <a:srgbClr val="000000"/>
                                </a:solidFill>
                                <a:latin typeface="Cambria Math"/>
                              </a:rPr>
                              <m:t>𝑥</m:t>
                            </m:r>
                            <m:r>
                              <a:rPr lang="en-US" sz="1600" i="1" dirty="0">
                                <a:solidFill>
                                  <a:srgbClr val="000000"/>
                                </a:solidFill>
                                <a:latin typeface="Cambria Math"/>
                              </a:rPr>
                              <m:t>, </m:t>
                            </m:r>
                            <m:r>
                              <a:rPr lang="en-US" sz="1600" i="1" dirty="0">
                                <a:solidFill>
                                  <a:srgbClr val="000000"/>
                                </a:solidFill>
                                <a:latin typeface="Cambria Math"/>
                              </a:rPr>
                              <m:t>𝑦</m:t>
                            </m:r>
                          </m:e>
                        </m:d>
                      </m:e>
                    </m:d>
                  </m:oMath>
                </a14:m>
                <a:r>
                  <a:rPr lang="en-US" sz="1600" b="1" dirty="0"/>
                  <a:t>.</a:t>
                </a:r>
                <a:endParaRPr lang="en-US" sz="1600" dirty="0"/>
              </a:p>
            </p:txBody>
          </p:sp>
        </mc:Choice>
        <mc:Fallback xmlns="">
          <p:sp>
            <p:nvSpPr>
              <p:cNvPr id="14" name="Text Placeholder 13"/>
              <p:cNvSpPr>
                <a:spLocks noGrp="1" noRot="1" noChangeAspect="1" noMove="1" noResize="1" noEditPoints="1" noAdjustHandles="1" noChangeArrowheads="1" noChangeShapeType="1" noTextEdit="1"/>
              </p:cNvSpPr>
              <p:nvPr>
                <p:ph type="body" sz="quarter" idx="14"/>
              </p:nvPr>
            </p:nvSpPr>
            <p:spPr>
              <a:xfrm>
                <a:off x="457200" y="1107617"/>
                <a:ext cx="3913188" cy="5256973"/>
              </a:xfrm>
              <a:blipFill rotWithShape="1">
                <a:blip r:embed="rId3"/>
                <a:stretch>
                  <a:fillRect l="-779" t="-348"/>
                </a:stretch>
              </a:blipFill>
            </p:spPr>
            <p:txBody>
              <a:bodyPr/>
              <a:lstStyle/>
              <a:p>
                <a:r>
                  <a:rPr lang="en-US">
                    <a:noFill/>
                  </a:rPr>
                  <a:t> </a:t>
                </a:r>
              </a:p>
            </p:txBody>
          </p:sp>
        </mc:Fallback>
      </mc:AlternateContent>
      <p:pic>
        <p:nvPicPr>
          <p:cNvPr id="11" name="Picture 10"/>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380695" y="259755"/>
            <a:ext cx="1051733" cy="714850"/>
          </a:xfrm>
          <a:prstGeom prst="rect">
            <a:avLst/>
          </a:prstGeom>
        </p:spPr>
      </p:pic>
    </p:spTree>
    <p:extLst>
      <p:ext uri="{BB962C8B-B14F-4D97-AF65-F5344CB8AC3E}">
        <p14:creationId xmlns:p14="http://schemas.microsoft.com/office/powerpoint/2010/main" val="423056377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a:normAutofit/>
          </a:bodyPr>
          <a:lstStyle/>
          <a:p>
            <a:r>
              <a:rPr lang="en-US" dirty="0"/>
              <a:t>Figure 6.63</a:t>
            </a:r>
            <a:endParaRPr lang="en-US" sz="2400" dirty="0">
              <a:solidFill>
                <a:srgbClr val="6CB255"/>
              </a:solidFill>
            </a:endParaRPr>
          </a:p>
        </p:txBody>
      </p:sp>
      <p:pic>
        <p:nvPicPr>
          <p:cNvPr id="2" name="Picture Placeholder 1" descr="A three-dimensional diagram of a line on the x,z plane where the z component is 1, the x component is 1, and the y component exists between -1 and 1."/>
          <p:cNvPicPr>
            <a:picLocks noGrp="1" noChangeAspect="1"/>
          </p:cNvPicPr>
          <p:nvPr>
            <p:ph type="pic" sz="quarter" idx="13"/>
          </p:nvPr>
        </p:nvPicPr>
        <p:blipFill rotWithShape="1">
          <a:blip r:embed="rId2">
            <a:extLst>
              <a:ext uri="{28A0092B-C50C-407E-A947-70E740481C1C}">
                <a14:useLocalDpi xmlns:a14="http://schemas.microsoft.com/office/drawing/2010/main" val="0"/>
              </a:ext>
            </a:extLst>
          </a:blip>
          <a:srcRect t="-6621" b="-6621"/>
          <a:stretch/>
        </p:blipFill>
        <p:spPr>
          <a:xfrm>
            <a:off x="457200" y="1108075"/>
            <a:ext cx="4032250" cy="5256213"/>
          </a:xfrm>
        </p:spPr>
      </p:pic>
      <mc:AlternateContent xmlns:mc="http://schemas.openxmlformats.org/markup-compatibility/2006" xmlns:a14="http://schemas.microsoft.com/office/drawing/2010/main">
        <mc:Choice Requires="a14">
          <p:sp>
            <p:nvSpPr>
              <p:cNvPr id="14" name="Text Placeholder 13"/>
              <p:cNvSpPr>
                <a:spLocks noGrp="1"/>
              </p:cNvSpPr>
              <p:nvPr>
                <p:ph type="body" sz="quarter" idx="14"/>
              </p:nvPr>
            </p:nvSpPr>
            <p:spPr>
              <a:xfrm>
                <a:off x="4606925" y="1107617"/>
                <a:ext cx="3913188" cy="5256973"/>
              </a:xfrm>
            </p:spPr>
            <p:txBody>
              <a:bodyPr>
                <a:noAutofit/>
              </a:bodyPr>
              <a:lstStyle/>
              <a:p>
                <a:r>
                  <a:rPr lang="en-US" sz="1600" dirty="0">
                    <a:solidFill>
                      <a:srgbClr val="000000"/>
                    </a:solidFill>
                  </a:rPr>
                  <a:t>The image of parameterization </a:t>
                </a:r>
                <a:br>
                  <a:rPr lang="en-US" sz="1600" dirty="0">
                    <a:solidFill>
                      <a:srgbClr val="000000"/>
                    </a:solidFill>
                  </a:rPr>
                </a:br>
                <a14:m>
                  <m:oMath xmlns:m="http://schemas.openxmlformats.org/officeDocument/2006/math">
                    <m:r>
                      <a:rPr lang="en-US" sz="1600" b="1" i="0" dirty="0" smtClean="0">
                        <a:solidFill>
                          <a:srgbClr val="000000"/>
                        </a:solidFill>
                        <a:latin typeface="Cambria Math"/>
                      </a:rPr>
                      <m:t>𝐫</m:t>
                    </m:r>
                    <m:d>
                      <m:dPr>
                        <m:ctrlPr>
                          <a:rPr lang="en-US" sz="1600" b="0" i="1" dirty="0" smtClean="0">
                            <a:solidFill>
                              <a:srgbClr val="000000"/>
                            </a:solidFill>
                            <a:latin typeface="Cambria Math" panose="02040503050406030204" pitchFamily="18" charset="0"/>
                          </a:rPr>
                        </m:ctrlPr>
                      </m:dPr>
                      <m:e>
                        <m:r>
                          <a:rPr lang="en-US" sz="1600" b="0" i="1" dirty="0" smtClean="0">
                            <a:solidFill>
                              <a:srgbClr val="000000"/>
                            </a:solidFill>
                            <a:latin typeface="Cambria Math"/>
                          </a:rPr>
                          <m:t>𝑢</m:t>
                        </m:r>
                        <m:r>
                          <a:rPr lang="en-US" sz="1600" b="0" i="1" dirty="0" smtClean="0">
                            <a:solidFill>
                              <a:srgbClr val="000000"/>
                            </a:solidFill>
                            <a:latin typeface="Cambria Math"/>
                          </a:rPr>
                          <m:t>, </m:t>
                        </m:r>
                        <m:r>
                          <a:rPr lang="en-US" sz="1600" b="0" i="1" dirty="0" smtClean="0">
                            <a:solidFill>
                              <a:srgbClr val="000000"/>
                            </a:solidFill>
                            <a:latin typeface="Cambria Math"/>
                          </a:rPr>
                          <m:t>𝑣</m:t>
                        </m:r>
                      </m:e>
                    </m:d>
                    <m:r>
                      <a:rPr lang="en-US" sz="1600" b="0" i="1" dirty="0" smtClean="0">
                        <a:solidFill>
                          <a:srgbClr val="000000"/>
                        </a:solidFill>
                        <a:latin typeface="Cambria Math"/>
                      </a:rPr>
                      <m:t>=</m:t>
                    </m:r>
                    <m:d>
                      <m:dPr>
                        <m:begChr m:val="⟨"/>
                        <m:endChr m:val="⟩"/>
                        <m:ctrlPr>
                          <a:rPr lang="en-US" sz="1600" b="0" i="1" dirty="0" smtClean="0">
                            <a:solidFill>
                              <a:srgbClr val="000000"/>
                            </a:solidFill>
                            <a:latin typeface="Cambria Math" panose="02040503050406030204" pitchFamily="18" charset="0"/>
                          </a:rPr>
                        </m:ctrlPr>
                      </m:dPr>
                      <m:e>
                        <m:r>
                          <a:rPr lang="en-US" sz="1600" i="1" dirty="0">
                            <a:solidFill>
                              <a:srgbClr val="000000"/>
                            </a:solidFill>
                            <a:latin typeface="Cambria Math"/>
                          </a:rPr>
                          <m:t>0, </m:t>
                        </m:r>
                        <m:r>
                          <m:rPr>
                            <m:sty m:val="p"/>
                          </m:rPr>
                          <a:rPr lang="en-US" sz="1600" i="0" dirty="0">
                            <a:solidFill>
                              <a:srgbClr val="000000"/>
                            </a:solidFill>
                            <a:latin typeface="Cambria Math"/>
                          </a:rPr>
                          <m:t>cos</m:t>
                        </m:r>
                        <m:r>
                          <a:rPr lang="en-US" sz="1600" b="0" i="1" dirty="0" smtClean="0">
                            <a:solidFill>
                              <a:srgbClr val="000000"/>
                            </a:solidFill>
                            <a:latin typeface="Cambria Math"/>
                          </a:rPr>
                          <m:t> </m:t>
                        </m:r>
                        <m:r>
                          <a:rPr lang="en-US" sz="1600" i="1" dirty="0">
                            <a:solidFill>
                              <a:srgbClr val="000000"/>
                            </a:solidFill>
                            <a:latin typeface="Cambria Math"/>
                          </a:rPr>
                          <m:t>𝑣</m:t>
                        </m:r>
                        <m:r>
                          <a:rPr lang="en-US" sz="1600" i="1" dirty="0">
                            <a:solidFill>
                              <a:srgbClr val="000000"/>
                            </a:solidFill>
                            <a:latin typeface="Cambria Math"/>
                          </a:rPr>
                          <m:t>, 1</m:t>
                        </m:r>
                      </m:e>
                    </m:d>
                    <m:r>
                      <m:rPr>
                        <m:nor/>
                      </m:rPr>
                      <a:rPr lang="en-US" sz="1600" dirty="0"/>
                      <m:t>,</m:t>
                    </m:r>
                  </m:oMath>
                </a14:m>
                <a:r>
                  <a:rPr lang="en-US" sz="1600" b="0" i="1" dirty="0">
                    <a:solidFill>
                      <a:srgbClr val="000000"/>
                    </a:solidFill>
                    <a:latin typeface="Cambria Math"/>
                  </a:rPr>
                  <a:t> </a:t>
                </a:r>
                <a:br>
                  <a:rPr lang="en-US" sz="1600" b="0" i="1" dirty="0">
                    <a:solidFill>
                      <a:srgbClr val="000000"/>
                    </a:solidFill>
                    <a:latin typeface="Cambria Math"/>
                  </a:rPr>
                </a:br>
                <a14:m>
                  <m:oMath xmlns:m="http://schemas.openxmlformats.org/officeDocument/2006/math">
                    <m:r>
                      <a:rPr lang="en-US" sz="1600" b="0" i="1" dirty="0" smtClean="0">
                        <a:solidFill>
                          <a:srgbClr val="000000"/>
                        </a:solidFill>
                        <a:latin typeface="Cambria Math"/>
                      </a:rPr>
                      <m:t>0</m:t>
                    </m:r>
                    <m:r>
                      <a:rPr lang="en-US" sz="1600" b="0" i="1" dirty="0" smtClean="0">
                        <a:solidFill>
                          <a:srgbClr val="000000"/>
                        </a:solidFill>
                        <a:latin typeface="Cambria Math"/>
                        <a:ea typeface="Cambria Math"/>
                      </a:rPr>
                      <m:t>≤</m:t>
                    </m:r>
                    <m:r>
                      <a:rPr lang="en-US" sz="1600" b="0" i="1" dirty="0" smtClean="0">
                        <a:solidFill>
                          <a:srgbClr val="000000"/>
                        </a:solidFill>
                        <a:latin typeface="Cambria Math"/>
                        <a:ea typeface="Cambria Math"/>
                      </a:rPr>
                      <m:t>𝑢</m:t>
                    </m:r>
                    <m:r>
                      <a:rPr lang="en-US" sz="1600" b="0" i="1" dirty="0" smtClean="0">
                        <a:solidFill>
                          <a:srgbClr val="000000"/>
                        </a:solidFill>
                        <a:latin typeface="Cambria Math"/>
                        <a:ea typeface="Cambria Math"/>
                      </a:rPr>
                      <m:t>≤1, 0≤</m:t>
                    </m:r>
                    <m:r>
                      <a:rPr lang="en-US" sz="1600" b="0" i="1" dirty="0" smtClean="0">
                        <a:solidFill>
                          <a:srgbClr val="000000"/>
                        </a:solidFill>
                        <a:latin typeface="Cambria Math"/>
                        <a:ea typeface="Cambria Math"/>
                      </a:rPr>
                      <m:t>𝑣</m:t>
                    </m:r>
                    <m:r>
                      <a:rPr lang="en-US" sz="1600" b="0" i="1" dirty="0" smtClean="0">
                        <a:solidFill>
                          <a:srgbClr val="000000"/>
                        </a:solidFill>
                        <a:latin typeface="Cambria Math"/>
                        <a:ea typeface="Cambria Math"/>
                      </a:rPr>
                      <m:t>≤</m:t>
                    </m:r>
                    <m:r>
                      <a:rPr lang="en-US" sz="1600" b="0" i="1" dirty="0" smtClean="0">
                        <a:solidFill>
                          <a:srgbClr val="000000"/>
                        </a:solidFill>
                        <a:latin typeface="Cambria Math"/>
                        <a:ea typeface="Cambria Math"/>
                      </a:rPr>
                      <m:t>𝜋</m:t>
                    </m:r>
                  </m:oMath>
                </a14:m>
                <a:r>
                  <a:rPr lang="en-US" sz="1600" dirty="0">
                    <a:solidFill>
                      <a:srgbClr val="000000"/>
                    </a:solidFill>
                  </a:rPr>
                  <a:t> is a line.</a:t>
                </a:r>
              </a:p>
            </p:txBody>
          </p:sp>
        </mc:Choice>
        <mc:Fallback xmlns="">
          <p:sp>
            <p:nvSpPr>
              <p:cNvPr id="14" name="Text Placeholder 13"/>
              <p:cNvSpPr>
                <a:spLocks noGrp="1" noRot="1" noChangeAspect="1" noMove="1" noResize="1" noEditPoints="1" noAdjustHandles="1" noChangeArrowheads="1" noChangeShapeType="1" noTextEdit="1"/>
              </p:cNvSpPr>
              <p:nvPr>
                <p:ph type="body" sz="quarter" idx="14"/>
              </p:nvPr>
            </p:nvSpPr>
            <p:spPr>
              <a:xfrm>
                <a:off x="4606925" y="1107617"/>
                <a:ext cx="3913188" cy="5256973"/>
              </a:xfrm>
              <a:blipFill rotWithShape="1">
                <a:blip r:embed="rId3"/>
                <a:stretch>
                  <a:fillRect l="-935" t="-348"/>
                </a:stretch>
              </a:blipFill>
            </p:spPr>
            <p:txBody>
              <a:bodyPr/>
              <a:lstStyle/>
              <a:p>
                <a:r>
                  <a:rPr lang="en-US">
                    <a:noFill/>
                  </a:rPr>
                  <a:t> </a:t>
                </a:r>
              </a:p>
            </p:txBody>
          </p:sp>
        </mc:Fallback>
      </mc:AlternateContent>
      <p:pic>
        <p:nvPicPr>
          <p:cNvPr id="11" name="Picture 10"/>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7772687" y="259755"/>
            <a:ext cx="1051733" cy="714850"/>
          </a:xfrm>
          <a:prstGeom prst="rect">
            <a:avLst/>
          </a:prstGeom>
        </p:spPr>
      </p:pic>
    </p:spTree>
    <p:extLst>
      <p:ext uri="{BB962C8B-B14F-4D97-AF65-F5344CB8AC3E}">
        <p14:creationId xmlns:p14="http://schemas.microsoft.com/office/powerpoint/2010/main" val="405661992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Figure 6.64</a:t>
            </a:r>
          </a:p>
        </p:txBody>
      </p:sp>
      <p:sp>
        <p:nvSpPr>
          <p:cNvPr id="7" name="Text Placeholder 6"/>
          <p:cNvSpPr>
            <a:spLocks noGrp="1"/>
          </p:cNvSpPr>
          <p:nvPr>
            <p:ph type="body" sz="quarter" idx="14"/>
          </p:nvPr>
        </p:nvSpPr>
        <p:spPr/>
        <p:txBody>
          <a:bodyPr>
            <a:normAutofit/>
          </a:bodyPr>
          <a:lstStyle/>
          <a:p>
            <a:pPr marL="342900" indent="-342900">
              <a:buFontTx/>
              <a:buAutoNum type="alphaLcParenBoth"/>
            </a:pPr>
            <a:r>
              <a:rPr lang="en-US" sz="1600" dirty="0"/>
              <a:t>This surface is smooth.</a:t>
            </a:r>
          </a:p>
          <a:p>
            <a:pPr marL="342900" indent="-342900">
              <a:buFontTx/>
              <a:buAutoNum type="alphaLcParenBoth"/>
            </a:pPr>
            <a:r>
              <a:rPr lang="en-US" sz="1600" dirty="0"/>
              <a:t>This surface is piecewise smooth.</a:t>
            </a:r>
          </a:p>
        </p:txBody>
      </p:sp>
      <p:pic>
        <p:nvPicPr>
          <p:cNvPr id="8" name="Picture 7"/>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7772687" y="259755"/>
            <a:ext cx="1051733" cy="714850"/>
          </a:xfrm>
          <a:prstGeom prst="rect">
            <a:avLst/>
          </a:prstGeom>
        </p:spPr>
      </p:pic>
      <p:pic>
        <p:nvPicPr>
          <p:cNvPr id="4" name="Picture Placeholder 3" descr="Two three-dimensional figures. The first surface is smooth. It looks like a tire with a large hole in the middle. The second is piecewise smooth. It is a pyramid with a rectangular base and four sides."/>
          <p:cNvPicPr>
            <a:picLocks noGrp="1" noChangeAspect="1"/>
          </p:cNvPicPr>
          <p:nvPr>
            <p:ph type="pic" sz="quarter" idx="13"/>
          </p:nvPr>
        </p:nvPicPr>
        <p:blipFill>
          <a:blip r:embed="rId3" cstate="email">
            <a:extLst>
              <a:ext uri="{28A0092B-C50C-407E-A947-70E740481C1C}">
                <a14:useLocalDpi xmlns:a14="http://schemas.microsoft.com/office/drawing/2010/main" val="0"/>
              </a:ext>
            </a:extLst>
          </a:blip>
          <a:srcRect l="-3543" r="-3543"/>
          <a:stretch>
            <a:fillRect/>
          </a:stretch>
        </p:blipFill>
        <p:spPr/>
      </p:pic>
    </p:spTree>
    <p:extLst>
      <p:ext uri="{BB962C8B-B14F-4D97-AF65-F5344CB8AC3E}">
        <p14:creationId xmlns:p14="http://schemas.microsoft.com/office/powerpoint/2010/main" val="79012208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Figure 6.65</a:t>
            </a:r>
          </a:p>
        </p:txBody>
      </p:sp>
      <p:sp>
        <p:nvSpPr>
          <p:cNvPr id="7" name="Text Placeholder 6"/>
          <p:cNvSpPr>
            <a:spLocks noGrp="1"/>
          </p:cNvSpPr>
          <p:nvPr>
            <p:ph type="body" sz="quarter" idx="14"/>
          </p:nvPr>
        </p:nvSpPr>
        <p:spPr/>
        <p:txBody>
          <a:bodyPr>
            <a:normAutofit/>
          </a:bodyPr>
          <a:lstStyle/>
          <a:p>
            <a:r>
              <a:rPr lang="en-US" sz="1600" dirty="0"/>
              <a:t>Grid lines on a parameter domain correspond to grid curves on a surface.</a:t>
            </a:r>
          </a:p>
        </p:txBody>
      </p:sp>
      <p:pic>
        <p:nvPicPr>
          <p:cNvPr id="8" name="Picture 7"/>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7772687" y="259755"/>
            <a:ext cx="1051733" cy="714850"/>
          </a:xfrm>
          <a:prstGeom prst="rect">
            <a:avLst/>
          </a:prstGeom>
        </p:spPr>
      </p:pic>
      <p:pic>
        <p:nvPicPr>
          <p:cNvPr id="2" name="Picture Placeholder 1" descr="Two diagrams, showing that grid lines on a parameter domain correspond to grid curves on a surface. The first shows a two-dimensional rectangle in the u,v plane. The horizontal rectangle is in quadrant 1 and broken into 9x5 rectangles in a grid format. One rectangle Dij has side lengths delta u and delta v. The coordinates of the lower left corner are (u_i *, v_j *). In three dimensions, the surface curves above the x,y plane. The D_ij portion has become S_ij on the surface with lower left corner P_ij."/>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t="-10227" b="-10227"/>
          <a:stretch>
            <a:fillRect/>
          </a:stretch>
        </p:blipFill>
        <p:spPr/>
      </p:pic>
    </p:spTree>
    <p:extLst>
      <p:ext uri="{BB962C8B-B14F-4D97-AF65-F5344CB8AC3E}">
        <p14:creationId xmlns:p14="http://schemas.microsoft.com/office/powerpoint/2010/main" val="25086203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Figure 6.6</a:t>
            </a:r>
          </a:p>
        </p:txBody>
      </p:sp>
      <mc:AlternateContent xmlns:mc="http://schemas.openxmlformats.org/markup-compatibility/2006" xmlns:a14="http://schemas.microsoft.com/office/drawing/2010/main">
        <mc:Choice Requires="a14">
          <p:sp>
            <p:nvSpPr>
              <p:cNvPr id="7" name="Text Placeholder 6"/>
              <p:cNvSpPr>
                <a:spLocks noGrp="1"/>
              </p:cNvSpPr>
              <p:nvPr>
                <p:ph type="body" sz="quarter" idx="14"/>
              </p:nvPr>
            </p:nvSpPr>
            <p:spPr/>
            <p:txBody>
              <a:bodyPr>
                <a:normAutofit/>
              </a:bodyPr>
              <a:lstStyle/>
              <a:p>
                <a:r>
                  <a:rPr lang="en-US" sz="1600" dirty="0"/>
                  <a:t>A visual representation of vector field </a:t>
                </a:r>
                <a14:m>
                  <m:oMath xmlns:m="http://schemas.openxmlformats.org/officeDocument/2006/math">
                    <m:r>
                      <a:rPr lang="es-ES_tradnl" sz="1600" b="1" i="0" dirty="0" smtClean="0">
                        <a:latin typeface="Cambria Math"/>
                      </a:rPr>
                      <m:t>𝐅</m:t>
                    </m:r>
                    <m:r>
                      <a:rPr lang="en-US" sz="1600" b="0" i="1" dirty="0" smtClean="0">
                        <a:latin typeface="Cambria Math"/>
                      </a:rPr>
                      <m:t>(</m:t>
                    </m:r>
                    <m:r>
                      <a:rPr lang="en-US" sz="1600" b="0" i="1" dirty="0" smtClean="0">
                        <a:latin typeface="Cambria Math"/>
                      </a:rPr>
                      <m:t>𝑥</m:t>
                    </m:r>
                    <m:r>
                      <a:rPr lang="en-US" sz="1600" b="0" i="1" dirty="0" smtClean="0">
                        <a:latin typeface="Cambria Math"/>
                      </a:rPr>
                      <m:t>, </m:t>
                    </m:r>
                    <m:r>
                      <a:rPr lang="en-US" sz="1600" b="0" i="1" dirty="0" smtClean="0">
                        <a:latin typeface="Cambria Math"/>
                      </a:rPr>
                      <m:t>𝑦</m:t>
                    </m:r>
                    <m:r>
                      <a:rPr lang="en-US" sz="1600" b="0" i="1" dirty="0" smtClean="0">
                        <a:latin typeface="Cambria Math"/>
                      </a:rPr>
                      <m:t>)=</m:t>
                    </m:r>
                    <m:f>
                      <m:fPr>
                        <m:ctrlPr>
                          <a:rPr lang="es-ES_tradnl" sz="1600" i="1" dirty="0" smtClean="0">
                            <a:latin typeface="Cambria Math" panose="02040503050406030204" pitchFamily="18" charset="0"/>
                          </a:rPr>
                        </m:ctrlPr>
                      </m:fPr>
                      <m:num>
                        <m:r>
                          <a:rPr lang="es-ES_tradnl" sz="1600" i="1" dirty="0">
                            <a:latin typeface="Cambria Math"/>
                          </a:rPr>
                          <m:t>𝑦</m:t>
                        </m:r>
                      </m:num>
                      <m:den>
                        <m:sSup>
                          <m:sSupPr>
                            <m:ctrlPr>
                              <a:rPr lang="es-ES_tradnl" sz="1600" i="1" dirty="0" smtClean="0">
                                <a:latin typeface="Cambria Math" panose="02040503050406030204" pitchFamily="18" charset="0"/>
                              </a:rPr>
                            </m:ctrlPr>
                          </m:sSupPr>
                          <m:e>
                            <m:r>
                              <a:rPr lang="en-US" sz="1600" b="0" i="1" dirty="0" smtClean="0">
                                <a:latin typeface="Cambria Math"/>
                              </a:rPr>
                              <m:t>𝑥</m:t>
                            </m:r>
                          </m:e>
                          <m:sup>
                            <m:r>
                              <a:rPr lang="en-US" sz="1600" b="0" i="1" dirty="0" smtClean="0">
                                <a:latin typeface="Cambria Math"/>
                              </a:rPr>
                              <m:t>2</m:t>
                            </m:r>
                          </m:sup>
                        </m:sSup>
                        <m:r>
                          <a:rPr lang="en-US" sz="1600" b="0" i="1" dirty="0" smtClean="0">
                            <a:latin typeface="Cambria Math"/>
                          </a:rPr>
                          <m:t>+</m:t>
                        </m:r>
                        <m:sSup>
                          <m:sSupPr>
                            <m:ctrlPr>
                              <a:rPr lang="en-US" sz="1600" b="0" i="1" dirty="0" smtClean="0">
                                <a:latin typeface="Cambria Math" panose="02040503050406030204" pitchFamily="18" charset="0"/>
                              </a:rPr>
                            </m:ctrlPr>
                          </m:sSupPr>
                          <m:e>
                            <m:r>
                              <a:rPr lang="en-US" sz="1600" b="0" i="1" dirty="0" smtClean="0">
                                <a:latin typeface="Cambria Math"/>
                              </a:rPr>
                              <m:t>𝑦</m:t>
                            </m:r>
                          </m:e>
                          <m:sup>
                            <m:r>
                              <a:rPr lang="en-US" sz="1600" b="0" i="1" dirty="0" smtClean="0">
                                <a:latin typeface="Cambria Math"/>
                              </a:rPr>
                              <m:t>2</m:t>
                            </m:r>
                          </m:sup>
                        </m:sSup>
                      </m:den>
                    </m:f>
                    <m:r>
                      <a:rPr lang="es-ES_tradnl" sz="1600" b="1" i="0" dirty="0" smtClean="0">
                        <a:latin typeface="Cambria Math"/>
                      </a:rPr>
                      <m:t>𝐢</m:t>
                    </m:r>
                    <m:r>
                      <a:rPr lang="es-ES_tradnl" sz="1600" i="1" dirty="0" smtClean="0">
                        <a:latin typeface="Cambria Math"/>
                      </a:rPr>
                      <m:t>−</m:t>
                    </m:r>
                    <m:f>
                      <m:fPr>
                        <m:ctrlPr>
                          <a:rPr lang="es-ES_tradnl" sz="1600" i="1" dirty="0" smtClean="0">
                            <a:latin typeface="Cambria Math" panose="02040503050406030204" pitchFamily="18" charset="0"/>
                          </a:rPr>
                        </m:ctrlPr>
                      </m:fPr>
                      <m:num>
                        <m:r>
                          <a:rPr lang="es-ES_tradnl" sz="1600" i="1" dirty="0">
                            <a:latin typeface="Cambria Math"/>
                          </a:rPr>
                          <m:t>𝑥</m:t>
                        </m:r>
                      </m:num>
                      <m:den>
                        <m:sSup>
                          <m:sSupPr>
                            <m:ctrlPr>
                              <a:rPr lang="es-ES_tradnl" sz="1600" i="1" dirty="0">
                                <a:latin typeface="Cambria Math" panose="02040503050406030204" pitchFamily="18" charset="0"/>
                              </a:rPr>
                            </m:ctrlPr>
                          </m:sSupPr>
                          <m:e>
                            <m:r>
                              <a:rPr lang="en-US" sz="1600" i="1" dirty="0">
                                <a:latin typeface="Cambria Math"/>
                              </a:rPr>
                              <m:t>𝑥</m:t>
                            </m:r>
                          </m:e>
                          <m:sup>
                            <m:r>
                              <a:rPr lang="en-US" sz="1600" i="1" dirty="0">
                                <a:latin typeface="Cambria Math"/>
                              </a:rPr>
                              <m:t>2</m:t>
                            </m:r>
                          </m:sup>
                        </m:sSup>
                        <m:r>
                          <a:rPr lang="en-US" sz="1600" i="1" dirty="0">
                            <a:latin typeface="Cambria Math"/>
                          </a:rPr>
                          <m:t>+</m:t>
                        </m:r>
                        <m:sSup>
                          <m:sSupPr>
                            <m:ctrlPr>
                              <a:rPr lang="en-US" sz="1600" i="1" dirty="0">
                                <a:latin typeface="Cambria Math" panose="02040503050406030204" pitchFamily="18" charset="0"/>
                              </a:rPr>
                            </m:ctrlPr>
                          </m:sSupPr>
                          <m:e>
                            <m:r>
                              <a:rPr lang="en-US" sz="1600" i="1" dirty="0">
                                <a:latin typeface="Cambria Math"/>
                              </a:rPr>
                              <m:t>𝑦</m:t>
                            </m:r>
                          </m:e>
                          <m:sup>
                            <m:r>
                              <a:rPr lang="en-US" sz="1600" i="1" dirty="0">
                                <a:latin typeface="Cambria Math"/>
                              </a:rPr>
                              <m:t>2</m:t>
                            </m:r>
                          </m:sup>
                        </m:sSup>
                      </m:den>
                    </m:f>
                    <m:r>
                      <a:rPr lang="es-ES_tradnl" sz="1600" b="1" i="0" dirty="0" smtClean="0">
                        <a:latin typeface="Cambria Math"/>
                      </a:rPr>
                      <m:t>𝐣</m:t>
                    </m:r>
                  </m:oMath>
                </a14:m>
                <a:r>
                  <a:rPr lang="es-ES_tradnl" sz="1600" dirty="0"/>
                  <a:t>. This vector field could be used to model whirlpool motion of a fluid.</a:t>
                </a:r>
                <a:endParaRPr lang="en-US" sz="1600" dirty="0"/>
              </a:p>
            </p:txBody>
          </p:sp>
        </mc:Choice>
        <mc:Fallback xmlns="">
          <p:sp>
            <p:nvSpPr>
              <p:cNvPr id="7" name="Text Placeholder 6"/>
              <p:cNvSpPr>
                <a:spLocks noGrp="1" noRot="1" noChangeAspect="1" noMove="1" noResize="1" noEditPoints="1" noAdjustHandles="1" noChangeArrowheads="1" noChangeShapeType="1" noTextEdit="1"/>
              </p:cNvSpPr>
              <p:nvPr>
                <p:ph type="body" sz="quarter" idx="14"/>
              </p:nvPr>
            </p:nvSpPr>
            <p:spPr>
              <a:blipFill rotWithShape="1">
                <a:blip r:embed="rId2"/>
                <a:stretch>
                  <a:fillRect l="-378"/>
                </a:stretch>
              </a:blipFill>
            </p:spPr>
            <p:txBody>
              <a:bodyPr/>
              <a:lstStyle/>
              <a:p>
                <a:r>
                  <a:rPr lang="en-US">
                    <a:noFill/>
                  </a:rPr>
                  <a:t> </a:t>
                </a:r>
              </a:p>
            </p:txBody>
          </p:sp>
        </mc:Fallback>
      </mc:AlternateContent>
      <p:pic>
        <p:nvPicPr>
          <p:cNvPr id="8" name="Picture 7"/>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7772687" y="259755"/>
            <a:ext cx="1051733" cy="714850"/>
          </a:xfrm>
          <a:prstGeom prst="rect">
            <a:avLst/>
          </a:prstGeom>
        </p:spPr>
      </p:pic>
      <p:pic>
        <p:nvPicPr>
          <p:cNvPr id="4" name="Picture Placeholder 3" descr="A visual representation of the given vector field in a coordinate plane. The magnitude is larger closer to the origin. The arrows are rotating the origin clockwise. It could be use to model whirlpool motion of a fluid."/>
          <p:cNvPicPr>
            <a:picLocks noGrp="1" noChangeAspect="1"/>
          </p:cNvPicPr>
          <p:nvPr>
            <p:ph type="pic" sz="quarter" idx="13"/>
          </p:nvPr>
        </p:nvPicPr>
        <p:blipFill>
          <a:blip r:embed="rId4" cstate="email">
            <a:extLst>
              <a:ext uri="{28A0092B-C50C-407E-A947-70E740481C1C}">
                <a14:useLocalDpi xmlns:a14="http://schemas.microsoft.com/office/drawing/2010/main" val="0"/>
              </a:ext>
            </a:extLst>
          </a:blip>
          <a:srcRect l="-66117" r="-66117"/>
          <a:stretch>
            <a:fillRect/>
          </a:stretch>
        </p:blipFill>
        <p:spPr/>
      </p:pic>
    </p:spTree>
    <p:extLst>
      <p:ext uri="{BB962C8B-B14F-4D97-AF65-F5344CB8AC3E}">
        <p14:creationId xmlns:p14="http://schemas.microsoft.com/office/powerpoint/2010/main" val="332225309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Figure 6.66</a:t>
            </a:r>
          </a:p>
        </p:txBody>
      </p:sp>
      <mc:AlternateContent xmlns:mc="http://schemas.openxmlformats.org/markup-compatibility/2006" xmlns:a14="http://schemas.microsoft.com/office/drawing/2010/main">
        <mc:Choice Requires="a14">
          <p:sp>
            <p:nvSpPr>
              <p:cNvPr id="7" name="Text Placeholder 6"/>
              <p:cNvSpPr>
                <a:spLocks noGrp="1"/>
              </p:cNvSpPr>
              <p:nvPr>
                <p:ph type="body" sz="quarter" idx="14"/>
              </p:nvPr>
            </p:nvSpPr>
            <p:spPr/>
            <p:txBody>
              <a:bodyPr>
                <a:normAutofit/>
              </a:bodyPr>
              <a:lstStyle/>
              <a:p>
                <a:r>
                  <a:rPr lang="en-US" sz="1600" dirty="0"/>
                  <a:t>If the cross product of vectors </a:t>
                </a:r>
                <a14:m>
                  <m:oMath xmlns:m="http://schemas.openxmlformats.org/officeDocument/2006/math">
                    <m:sSub>
                      <m:sSubPr>
                        <m:ctrlPr>
                          <a:rPr lang="en-US" sz="1600" b="1" i="1" dirty="0" smtClean="0">
                            <a:latin typeface="Cambria Math" panose="02040503050406030204" pitchFamily="18" charset="0"/>
                          </a:rPr>
                        </m:ctrlPr>
                      </m:sSubPr>
                      <m:e>
                        <m:r>
                          <a:rPr lang="en-US" sz="1600" b="1" i="0" dirty="0" smtClean="0">
                            <a:latin typeface="Cambria Math"/>
                          </a:rPr>
                          <m:t>𝐭</m:t>
                        </m:r>
                      </m:e>
                      <m:sub>
                        <m:r>
                          <a:rPr lang="en-US" sz="1600" b="0" i="1" dirty="0" smtClean="0">
                            <a:latin typeface="Cambria Math"/>
                          </a:rPr>
                          <m:t>𝑢</m:t>
                        </m:r>
                      </m:sub>
                    </m:sSub>
                  </m:oMath>
                </a14:m>
                <a:r>
                  <a:rPr lang="en-US" sz="1600" dirty="0"/>
                  <a:t> and </a:t>
                </a:r>
                <a14:m>
                  <m:oMath xmlns:m="http://schemas.openxmlformats.org/officeDocument/2006/math">
                    <m:sSub>
                      <m:sSubPr>
                        <m:ctrlPr>
                          <a:rPr lang="en-US" sz="1600" b="1" i="1" dirty="0">
                            <a:latin typeface="Cambria Math" panose="02040503050406030204" pitchFamily="18" charset="0"/>
                          </a:rPr>
                        </m:ctrlPr>
                      </m:sSubPr>
                      <m:e>
                        <m:r>
                          <a:rPr lang="en-US" sz="1600" b="1" dirty="0">
                            <a:latin typeface="Cambria Math"/>
                          </a:rPr>
                          <m:t>𝐭</m:t>
                        </m:r>
                      </m:e>
                      <m:sub>
                        <m:r>
                          <a:rPr lang="en-US" sz="1600" b="0" i="1" dirty="0" smtClean="0">
                            <a:latin typeface="Cambria Math"/>
                          </a:rPr>
                          <m:t>𝑣</m:t>
                        </m:r>
                      </m:sub>
                    </m:sSub>
                  </m:oMath>
                </a14:m>
                <a:r>
                  <a:rPr lang="en-US" sz="1600" dirty="0"/>
                  <a:t> exists, then there is a tangent plane.</a:t>
                </a:r>
              </a:p>
            </p:txBody>
          </p:sp>
        </mc:Choice>
        <mc:Fallback xmlns="">
          <p:sp>
            <p:nvSpPr>
              <p:cNvPr id="7" name="Text Placeholder 6"/>
              <p:cNvSpPr>
                <a:spLocks noGrp="1" noRot="1" noChangeAspect="1" noMove="1" noResize="1" noEditPoints="1" noAdjustHandles="1" noChangeArrowheads="1" noChangeShapeType="1" noTextEdit="1"/>
              </p:cNvSpPr>
              <p:nvPr>
                <p:ph type="body" sz="quarter" idx="14"/>
              </p:nvPr>
            </p:nvSpPr>
            <p:spPr>
              <a:blipFill rotWithShape="1">
                <a:blip r:embed="rId2"/>
                <a:stretch>
                  <a:fillRect l="-378" t="-1571"/>
                </a:stretch>
              </a:blipFill>
            </p:spPr>
            <p:txBody>
              <a:bodyPr/>
              <a:lstStyle/>
              <a:p>
                <a:r>
                  <a:rPr lang="en-US">
                    <a:noFill/>
                  </a:rPr>
                  <a:t> </a:t>
                </a:r>
              </a:p>
            </p:txBody>
          </p:sp>
        </mc:Fallback>
      </mc:AlternateContent>
      <p:pic>
        <p:nvPicPr>
          <p:cNvPr id="8" name="Picture 7"/>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7772687" y="259755"/>
            <a:ext cx="1051733" cy="714850"/>
          </a:xfrm>
          <a:prstGeom prst="rect">
            <a:avLst/>
          </a:prstGeom>
        </p:spPr>
      </p:pic>
      <p:pic>
        <p:nvPicPr>
          <p:cNvPr id="2" name="Picture Placeholder 1" descr="Two diagrams. The one on the left is two dimensional and in the first quadrant of the u,v coordinate plane. A point u_0 is marked on the horizontal u axis, and a point v_0 is marked on the vertical v axis. The point (u_0, v_0) is shown in the plane. The diagram on the right shows the grid curve version. Now, the u_0 is marked as r(u_0, v) and the v_0 is marked as r(u, v_0). The (u_0, v_0) point is labeled P. Coming out of P are three arrows: one is a vertical N arrow, and the other two are t_u and t_v for the tangent plane."/>
          <p:cNvPicPr>
            <a:picLocks noGrp="1" noChangeAspect="1"/>
          </p:cNvPicPr>
          <p:nvPr>
            <p:ph type="pic" sz="quarter" idx="13"/>
          </p:nvPr>
        </p:nvPicPr>
        <p:blipFill>
          <a:blip r:embed="rId4">
            <a:extLst>
              <a:ext uri="{28A0092B-C50C-407E-A947-70E740481C1C}">
                <a14:useLocalDpi xmlns:a14="http://schemas.microsoft.com/office/drawing/2010/main" val="0"/>
              </a:ext>
            </a:extLst>
          </a:blip>
          <a:srcRect l="-890" r="-890"/>
          <a:stretch>
            <a:fillRect/>
          </a:stretch>
        </p:blipFill>
        <p:spPr/>
      </p:pic>
    </p:spTree>
    <p:extLst>
      <p:ext uri="{BB962C8B-B14F-4D97-AF65-F5344CB8AC3E}">
        <p14:creationId xmlns:p14="http://schemas.microsoft.com/office/powerpoint/2010/main" val="384561425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Figure 6.67</a:t>
            </a:r>
          </a:p>
        </p:txBody>
      </p:sp>
      <mc:AlternateContent xmlns:mc="http://schemas.openxmlformats.org/markup-compatibility/2006" xmlns:a14="http://schemas.microsoft.com/office/drawing/2010/main">
        <mc:Choice Requires="a14">
          <p:sp>
            <p:nvSpPr>
              <p:cNvPr id="7" name="Text Placeholder 6"/>
              <p:cNvSpPr>
                <a:spLocks noGrp="1"/>
              </p:cNvSpPr>
              <p:nvPr>
                <p:ph type="body" sz="quarter" idx="14"/>
              </p:nvPr>
            </p:nvSpPr>
            <p:spPr/>
            <p:txBody>
              <a:bodyPr>
                <a:normAutofit/>
              </a:bodyPr>
              <a:lstStyle/>
              <a:p>
                <a:r>
                  <a:rPr lang="en-US" sz="1600" dirty="0"/>
                  <a:t>The parallelogram spanned by </a:t>
                </a:r>
                <a14:m>
                  <m:oMath xmlns:m="http://schemas.openxmlformats.org/officeDocument/2006/math">
                    <m:sSub>
                      <m:sSubPr>
                        <m:ctrlPr>
                          <a:rPr lang="en-US" sz="1600" b="1" i="1" dirty="0">
                            <a:latin typeface="Cambria Math" panose="02040503050406030204" pitchFamily="18" charset="0"/>
                          </a:rPr>
                        </m:ctrlPr>
                      </m:sSubPr>
                      <m:e>
                        <m:r>
                          <a:rPr lang="en-US" sz="1600" b="1" dirty="0">
                            <a:latin typeface="Cambria Math"/>
                          </a:rPr>
                          <m:t>𝐭</m:t>
                        </m:r>
                      </m:e>
                      <m:sub>
                        <m:r>
                          <a:rPr lang="en-US" sz="1600" i="1" dirty="0">
                            <a:latin typeface="Cambria Math"/>
                          </a:rPr>
                          <m:t>𝑢</m:t>
                        </m:r>
                      </m:sub>
                    </m:sSub>
                  </m:oMath>
                </a14:m>
                <a:r>
                  <a:rPr lang="en-US" sz="1600" dirty="0"/>
                  <a:t> and </a:t>
                </a:r>
                <a14:m>
                  <m:oMath xmlns:m="http://schemas.openxmlformats.org/officeDocument/2006/math">
                    <m:sSub>
                      <m:sSubPr>
                        <m:ctrlPr>
                          <a:rPr lang="en-US" sz="1600" b="1" i="1" dirty="0">
                            <a:latin typeface="Cambria Math" panose="02040503050406030204" pitchFamily="18" charset="0"/>
                          </a:rPr>
                        </m:ctrlPr>
                      </m:sSubPr>
                      <m:e>
                        <m:r>
                          <a:rPr lang="en-US" sz="1600" b="1" dirty="0">
                            <a:latin typeface="Cambria Math"/>
                          </a:rPr>
                          <m:t>𝐭</m:t>
                        </m:r>
                      </m:e>
                      <m:sub>
                        <m:r>
                          <a:rPr lang="en-US" sz="1600" b="0" i="1" dirty="0" smtClean="0">
                            <a:latin typeface="Cambria Math"/>
                          </a:rPr>
                          <m:t>𝑣</m:t>
                        </m:r>
                      </m:sub>
                    </m:sSub>
                  </m:oMath>
                </a14:m>
                <a:r>
                  <a:rPr lang="en-US" sz="1600" dirty="0"/>
                  <a:t> approximates the piece of surface </a:t>
                </a:r>
                <a14:m>
                  <m:oMath xmlns:m="http://schemas.openxmlformats.org/officeDocument/2006/math">
                    <m:sSub>
                      <m:sSubPr>
                        <m:ctrlPr>
                          <a:rPr lang="en-US" sz="1600" b="1" i="1" dirty="0">
                            <a:latin typeface="Cambria Math" panose="02040503050406030204" pitchFamily="18" charset="0"/>
                          </a:rPr>
                        </m:ctrlPr>
                      </m:sSubPr>
                      <m:e>
                        <m:r>
                          <a:rPr lang="en-US" sz="1600" b="0" i="1" dirty="0" smtClean="0">
                            <a:latin typeface="Cambria Math"/>
                          </a:rPr>
                          <m:t>𝑆</m:t>
                        </m:r>
                      </m:e>
                      <m:sub>
                        <m:r>
                          <a:rPr lang="en-US" sz="1600" b="0" i="1" dirty="0" smtClean="0">
                            <a:latin typeface="Cambria Math"/>
                          </a:rPr>
                          <m:t>𝑖</m:t>
                        </m:r>
                        <m:r>
                          <a:rPr lang="en-US" sz="1600" b="1" i="1" dirty="0" smtClean="0">
                            <a:latin typeface="Cambria Math"/>
                          </a:rPr>
                          <m:t>𝒋</m:t>
                        </m:r>
                      </m:sub>
                    </m:sSub>
                  </m:oMath>
                </a14:m>
                <a:r>
                  <a:rPr lang="en-US" sz="1600" dirty="0"/>
                  <a:t>.</a:t>
                </a:r>
              </a:p>
            </p:txBody>
          </p:sp>
        </mc:Choice>
        <mc:Fallback xmlns="">
          <p:sp>
            <p:nvSpPr>
              <p:cNvPr id="7" name="Text Placeholder 6"/>
              <p:cNvSpPr>
                <a:spLocks noGrp="1" noRot="1" noChangeAspect="1" noMove="1" noResize="1" noEditPoints="1" noAdjustHandles="1" noChangeArrowheads="1" noChangeShapeType="1" noTextEdit="1"/>
              </p:cNvSpPr>
              <p:nvPr>
                <p:ph type="body" sz="quarter" idx="14"/>
              </p:nvPr>
            </p:nvSpPr>
            <p:spPr>
              <a:blipFill rotWithShape="1">
                <a:blip r:embed="rId2"/>
                <a:stretch>
                  <a:fillRect l="-378" t="-1571"/>
                </a:stretch>
              </a:blipFill>
            </p:spPr>
            <p:txBody>
              <a:bodyPr/>
              <a:lstStyle/>
              <a:p>
                <a:r>
                  <a:rPr lang="en-US">
                    <a:noFill/>
                  </a:rPr>
                  <a:t> </a:t>
                </a:r>
              </a:p>
            </p:txBody>
          </p:sp>
        </mc:Fallback>
      </mc:AlternateContent>
      <p:pic>
        <p:nvPicPr>
          <p:cNvPr id="8" name="Picture 7"/>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7772687" y="259755"/>
            <a:ext cx="1051733" cy="714850"/>
          </a:xfrm>
          <a:prstGeom prst="rect">
            <a:avLst/>
          </a:prstGeom>
        </p:spPr>
      </p:pic>
      <p:pic>
        <p:nvPicPr>
          <p:cNvPr id="2" name="Picture Placeholder 1" descr="A surface S_ij that looks like a curved parallelogram. Point P_ij is at the bottom left corner, and two blue arrows stretch from this point to the upper left and lower right corners of the surface. Two red arrows also stretch out from this point, and they are labeled t_v delta v and t_u delta u. These form two sides of a parallelogram that approximates the piece of surface of S_ij. The other two sides are drawn as dotted lines."/>
          <p:cNvPicPr>
            <a:picLocks noGrp="1" noChangeAspect="1"/>
          </p:cNvPicPr>
          <p:nvPr>
            <p:ph type="pic" sz="quarter" idx="13"/>
          </p:nvPr>
        </p:nvPicPr>
        <p:blipFill>
          <a:blip r:embed="rId4">
            <a:extLst>
              <a:ext uri="{28A0092B-C50C-407E-A947-70E740481C1C}">
                <a14:useLocalDpi xmlns:a14="http://schemas.microsoft.com/office/drawing/2010/main" val="0"/>
              </a:ext>
            </a:extLst>
          </a:blip>
          <a:srcRect l="-43501" r="-43501"/>
          <a:stretch>
            <a:fillRect/>
          </a:stretch>
        </p:blipFill>
        <p:spPr/>
      </p:pic>
    </p:spTree>
    <p:extLst>
      <p:ext uri="{BB962C8B-B14F-4D97-AF65-F5344CB8AC3E}">
        <p14:creationId xmlns:p14="http://schemas.microsoft.com/office/powerpoint/2010/main" val="132333651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a:normAutofit/>
          </a:bodyPr>
          <a:lstStyle/>
          <a:p>
            <a:pPr algn="r"/>
            <a:r>
              <a:rPr lang="en-US" dirty="0"/>
              <a:t>Figure 6.68</a:t>
            </a:r>
            <a:endParaRPr lang="en-US" sz="2400" dirty="0">
              <a:solidFill>
                <a:srgbClr val="6CB255"/>
              </a:solidFill>
            </a:endParaRPr>
          </a:p>
        </p:txBody>
      </p:sp>
      <p:pic>
        <p:nvPicPr>
          <p:cNvPr id="2" name="Picture Placeholder 1" descr="A right circular cone in three dimensions, opening upwards on the z axis. It has radius r = kh and height h with the given parameterization. Alpha is the angle that is swept out by starting at the positive z-axis and ending at the cone. It is noted that k is equal to the tangent of alpha."/>
          <p:cNvPicPr>
            <a:picLocks noGrp="1" noChangeAspect="1"/>
          </p:cNvPicPr>
          <p:nvPr>
            <p:ph type="pic" sz="quarter" idx="13"/>
          </p:nvPr>
        </p:nvPicPr>
        <p:blipFill rotWithShape="1">
          <a:blip r:embed="rId2">
            <a:extLst>
              <a:ext uri="{28A0092B-C50C-407E-A947-70E740481C1C}">
                <a14:useLocalDpi xmlns:a14="http://schemas.microsoft.com/office/drawing/2010/main" val="0"/>
              </a:ext>
            </a:extLst>
          </a:blip>
          <a:srcRect l="-21708" r="-21708"/>
          <a:stretch/>
        </p:blipFill>
        <p:spPr>
          <a:xfrm>
            <a:off x="4489450" y="1108075"/>
            <a:ext cx="4030663" cy="5256213"/>
          </a:xfrm>
        </p:spPr>
      </p:pic>
      <mc:AlternateContent xmlns:mc="http://schemas.openxmlformats.org/markup-compatibility/2006" xmlns:a14="http://schemas.microsoft.com/office/drawing/2010/main">
        <mc:Choice Requires="a14">
          <p:sp>
            <p:nvSpPr>
              <p:cNvPr id="14" name="Text Placeholder 13"/>
              <p:cNvSpPr>
                <a:spLocks noGrp="1"/>
              </p:cNvSpPr>
              <p:nvPr>
                <p:ph type="body" sz="quarter" idx="14"/>
              </p:nvPr>
            </p:nvSpPr>
            <p:spPr>
              <a:xfrm>
                <a:off x="457200" y="1107617"/>
                <a:ext cx="3913188" cy="5256973"/>
              </a:xfrm>
            </p:spPr>
            <p:txBody>
              <a:bodyPr>
                <a:noAutofit/>
              </a:bodyPr>
              <a:lstStyle/>
              <a:p>
                <a:r>
                  <a:rPr lang="en-US" sz="1600" dirty="0">
                    <a:solidFill>
                      <a:schemeClr val="tx1"/>
                    </a:solidFill>
                  </a:rPr>
                  <a:t>The right circular cone with radius </a:t>
                </a:r>
                <a14:m>
                  <m:oMath xmlns:m="http://schemas.openxmlformats.org/officeDocument/2006/math">
                    <m:r>
                      <a:rPr lang="en-US" sz="1600" i="1" dirty="0" smtClean="0">
                        <a:solidFill>
                          <a:schemeClr val="tx1"/>
                        </a:solidFill>
                        <a:latin typeface="Cambria Math"/>
                      </a:rPr>
                      <m:t>𝑟</m:t>
                    </m:r>
                    <m:r>
                      <a:rPr lang="en-US" sz="1600" i="1" dirty="0" smtClean="0">
                        <a:solidFill>
                          <a:schemeClr val="tx1"/>
                        </a:solidFill>
                        <a:latin typeface="Cambria Math"/>
                      </a:rPr>
                      <m:t>=</m:t>
                    </m:r>
                    <m:r>
                      <a:rPr lang="en-US" sz="1600" i="1" dirty="0" err="1" smtClean="0">
                        <a:solidFill>
                          <a:schemeClr val="tx1"/>
                        </a:solidFill>
                        <a:latin typeface="Cambria Math"/>
                      </a:rPr>
                      <m:t>𝑘h</m:t>
                    </m:r>
                  </m:oMath>
                </a14:m>
                <a:r>
                  <a:rPr lang="en-US" sz="1600" dirty="0">
                    <a:solidFill>
                      <a:schemeClr val="tx1"/>
                    </a:solidFill>
                  </a:rPr>
                  <a:t> and height </a:t>
                </a:r>
                <a14:m>
                  <m:oMath xmlns:m="http://schemas.openxmlformats.org/officeDocument/2006/math">
                    <m:r>
                      <a:rPr lang="en-US" sz="1600" i="1" dirty="0" smtClean="0">
                        <a:solidFill>
                          <a:schemeClr val="tx1"/>
                        </a:solidFill>
                        <a:latin typeface="Cambria Math"/>
                      </a:rPr>
                      <m:t>h</m:t>
                    </m:r>
                  </m:oMath>
                </a14:m>
                <a:r>
                  <a:rPr lang="en-US" sz="1600" dirty="0">
                    <a:solidFill>
                      <a:schemeClr val="tx1"/>
                    </a:solidFill>
                  </a:rPr>
                  <a:t> has parameterization </a:t>
                </a:r>
                <a14:m>
                  <m:oMath xmlns:m="http://schemas.openxmlformats.org/officeDocument/2006/math">
                    <m:r>
                      <a:rPr lang="cs-CZ" sz="1600" b="1" i="0" dirty="0" smtClean="0">
                        <a:solidFill>
                          <a:schemeClr val="tx1"/>
                        </a:solidFill>
                        <a:latin typeface="Cambria Math"/>
                      </a:rPr>
                      <m:t>𝐬</m:t>
                    </m:r>
                    <m:d>
                      <m:dPr>
                        <m:ctrlPr>
                          <a:rPr lang="cs-CZ" sz="1600" b="1" i="1" dirty="0" smtClean="0">
                            <a:solidFill>
                              <a:schemeClr val="tx1"/>
                            </a:solidFill>
                            <a:latin typeface="Cambria Math" panose="02040503050406030204" pitchFamily="18" charset="0"/>
                          </a:rPr>
                        </m:ctrlPr>
                      </m:dPr>
                      <m:e>
                        <m:r>
                          <a:rPr lang="cs-CZ" sz="1600" i="1" dirty="0">
                            <a:solidFill>
                              <a:schemeClr val="tx1"/>
                            </a:solidFill>
                            <a:latin typeface="Cambria Math"/>
                          </a:rPr>
                          <m:t>𝑢</m:t>
                        </m:r>
                        <m:r>
                          <a:rPr lang="cs-CZ" sz="1600" i="1" dirty="0">
                            <a:solidFill>
                              <a:schemeClr val="tx1"/>
                            </a:solidFill>
                            <a:latin typeface="Cambria Math"/>
                          </a:rPr>
                          <m:t>, </m:t>
                        </m:r>
                        <m:r>
                          <a:rPr lang="cs-CZ" sz="1600" i="1" dirty="0">
                            <a:solidFill>
                              <a:schemeClr val="tx1"/>
                            </a:solidFill>
                            <a:latin typeface="Cambria Math"/>
                          </a:rPr>
                          <m:t>𝑣</m:t>
                        </m:r>
                      </m:e>
                    </m:d>
                    <m:r>
                      <a:rPr lang="en-US" sz="1600" i="1" dirty="0" smtClean="0">
                        <a:solidFill>
                          <a:schemeClr val="tx1"/>
                        </a:solidFill>
                        <a:latin typeface="Cambria Math"/>
                      </a:rPr>
                      <m:t>=</m:t>
                    </m:r>
                    <m:d>
                      <m:dPr>
                        <m:begChr m:val="〈"/>
                        <m:endChr m:val="〉"/>
                        <m:ctrlPr>
                          <a:rPr lang="cs-CZ" sz="1600" i="1" dirty="0" smtClean="0">
                            <a:solidFill>
                              <a:schemeClr val="tx1"/>
                            </a:solidFill>
                            <a:latin typeface="Cambria Math" panose="02040503050406030204" pitchFamily="18" charset="0"/>
                          </a:rPr>
                        </m:ctrlPr>
                      </m:dPr>
                      <m:e>
                        <m:r>
                          <a:rPr lang="cs-CZ" sz="1600" i="1" dirty="0" smtClean="0">
                            <a:solidFill>
                              <a:schemeClr val="tx1"/>
                            </a:solidFill>
                            <a:latin typeface="Cambria Math"/>
                          </a:rPr>
                          <m:t>𝑘𝑣</m:t>
                        </m:r>
                        <m:func>
                          <m:funcPr>
                            <m:ctrlPr>
                              <a:rPr lang="cs-CZ" sz="1600" i="1" dirty="0" smtClean="0">
                                <a:solidFill>
                                  <a:schemeClr val="tx1"/>
                                </a:solidFill>
                                <a:latin typeface="Cambria Math" panose="02040503050406030204" pitchFamily="18" charset="0"/>
                              </a:rPr>
                            </m:ctrlPr>
                          </m:funcPr>
                          <m:fName>
                            <m:r>
                              <m:rPr>
                                <m:sty m:val="p"/>
                              </m:rPr>
                              <a:rPr lang="cs-CZ" sz="1600" i="0" dirty="0">
                                <a:solidFill>
                                  <a:schemeClr val="tx1"/>
                                </a:solidFill>
                                <a:latin typeface="Cambria Math"/>
                              </a:rPr>
                              <m:t>cos</m:t>
                            </m:r>
                          </m:fName>
                          <m:e>
                            <m:r>
                              <a:rPr lang="cs-CZ" sz="1600" i="1" dirty="0">
                                <a:solidFill>
                                  <a:schemeClr val="tx1"/>
                                </a:solidFill>
                                <a:latin typeface="Cambria Math"/>
                              </a:rPr>
                              <m:t>𝑢</m:t>
                            </m:r>
                          </m:e>
                        </m:func>
                        <m:r>
                          <a:rPr lang="cs-CZ" sz="1600" i="1" dirty="0">
                            <a:solidFill>
                              <a:schemeClr val="tx1"/>
                            </a:solidFill>
                            <a:latin typeface="Cambria Math"/>
                          </a:rPr>
                          <m:t>, </m:t>
                        </m:r>
                        <m:r>
                          <a:rPr lang="cs-CZ" sz="1600" i="1" dirty="0">
                            <a:solidFill>
                              <a:schemeClr val="tx1"/>
                            </a:solidFill>
                            <a:latin typeface="Cambria Math"/>
                          </a:rPr>
                          <m:t>𝑘𝑣</m:t>
                        </m:r>
                        <m:func>
                          <m:funcPr>
                            <m:ctrlPr>
                              <a:rPr lang="cs-CZ" sz="1600" i="1" dirty="0">
                                <a:solidFill>
                                  <a:schemeClr val="tx1"/>
                                </a:solidFill>
                                <a:latin typeface="Cambria Math" panose="02040503050406030204" pitchFamily="18" charset="0"/>
                              </a:rPr>
                            </m:ctrlPr>
                          </m:funcPr>
                          <m:fName>
                            <m:r>
                              <m:rPr>
                                <m:sty m:val="p"/>
                              </m:rPr>
                              <a:rPr lang="cs-CZ" sz="1600" i="0" dirty="0">
                                <a:solidFill>
                                  <a:schemeClr val="tx1"/>
                                </a:solidFill>
                                <a:latin typeface="Cambria Math"/>
                              </a:rPr>
                              <m:t>sin</m:t>
                            </m:r>
                          </m:fName>
                          <m:e>
                            <m:r>
                              <a:rPr lang="cs-CZ" sz="1600" i="1" dirty="0">
                                <a:solidFill>
                                  <a:schemeClr val="tx1"/>
                                </a:solidFill>
                                <a:latin typeface="Cambria Math"/>
                              </a:rPr>
                              <m:t>𝑢</m:t>
                            </m:r>
                          </m:e>
                        </m:func>
                        <m:r>
                          <a:rPr lang="cs-CZ" sz="1600" i="1" dirty="0">
                            <a:solidFill>
                              <a:schemeClr val="tx1"/>
                            </a:solidFill>
                            <a:latin typeface="Cambria Math"/>
                          </a:rPr>
                          <m:t>, </m:t>
                        </m:r>
                        <m:r>
                          <a:rPr lang="cs-CZ" sz="1600" i="1" dirty="0" smtClean="0">
                            <a:solidFill>
                              <a:schemeClr val="tx1"/>
                            </a:solidFill>
                            <a:latin typeface="Cambria Math"/>
                          </a:rPr>
                          <m:t>𝑣</m:t>
                        </m:r>
                      </m:e>
                    </m:d>
                    <m:r>
                      <m:rPr>
                        <m:nor/>
                      </m:rPr>
                      <a:rPr lang="en-US" sz="1600" dirty="0"/>
                      <m:t>,</m:t>
                    </m:r>
                  </m:oMath>
                </a14:m>
                <a:r>
                  <a:rPr lang="en-US" sz="1600" i="1" dirty="0">
                    <a:solidFill>
                      <a:schemeClr val="tx1"/>
                    </a:solidFill>
                    <a:latin typeface="Cambria Math"/>
                  </a:rPr>
                  <a:t> </a:t>
                </a:r>
                <a:br>
                  <a:rPr lang="en-US" sz="1600" i="1" dirty="0">
                    <a:solidFill>
                      <a:schemeClr val="tx1"/>
                    </a:solidFill>
                    <a:latin typeface="Cambria Math"/>
                  </a:rPr>
                </a:br>
                <a14:m>
                  <m:oMath xmlns:m="http://schemas.openxmlformats.org/officeDocument/2006/math">
                    <m:r>
                      <a:rPr lang="cs-CZ" sz="1600" i="1" dirty="0" smtClean="0">
                        <a:solidFill>
                          <a:schemeClr val="tx1"/>
                        </a:solidFill>
                        <a:latin typeface="Cambria Math"/>
                      </a:rPr>
                      <m:t>0≤</m:t>
                    </m:r>
                    <m:r>
                      <a:rPr lang="cs-CZ" sz="1600" i="1" dirty="0" smtClean="0">
                        <a:solidFill>
                          <a:schemeClr val="tx1"/>
                        </a:solidFill>
                        <a:latin typeface="Cambria Math"/>
                      </a:rPr>
                      <m:t>𝑢</m:t>
                    </m:r>
                    <m:r>
                      <a:rPr lang="cs-CZ" sz="1600" i="1" dirty="0" smtClean="0">
                        <a:solidFill>
                          <a:schemeClr val="tx1"/>
                        </a:solidFill>
                        <a:latin typeface="Cambria Math"/>
                      </a:rPr>
                      <m:t>&lt;2</m:t>
                    </m:r>
                    <m:r>
                      <a:rPr lang="cs-CZ" sz="1600" i="1" dirty="0" smtClean="0">
                        <a:solidFill>
                          <a:schemeClr val="tx1"/>
                        </a:solidFill>
                        <a:latin typeface="Cambria Math"/>
                      </a:rPr>
                      <m:t>𝜋</m:t>
                    </m:r>
                  </m:oMath>
                </a14:m>
                <a:r>
                  <a:rPr lang="en-US" sz="1600" dirty="0"/>
                  <a:t>, </a:t>
                </a:r>
                <a14:m>
                  <m:oMath xmlns:m="http://schemas.openxmlformats.org/officeDocument/2006/math">
                    <m:r>
                      <a:rPr lang="cs-CZ" sz="1600" i="1" dirty="0" smtClean="0">
                        <a:solidFill>
                          <a:schemeClr val="tx1"/>
                        </a:solidFill>
                        <a:latin typeface="Cambria Math"/>
                      </a:rPr>
                      <m:t>0≤</m:t>
                    </m:r>
                    <m:r>
                      <a:rPr lang="cs-CZ" sz="1600" i="1" dirty="0" smtClean="0">
                        <a:solidFill>
                          <a:schemeClr val="tx1"/>
                        </a:solidFill>
                        <a:latin typeface="Cambria Math"/>
                      </a:rPr>
                      <m:t>𝑣</m:t>
                    </m:r>
                    <m:r>
                      <a:rPr lang="cs-CZ" sz="1600" i="1" dirty="0" smtClean="0">
                        <a:solidFill>
                          <a:schemeClr val="tx1"/>
                        </a:solidFill>
                        <a:latin typeface="Cambria Math"/>
                      </a:rPr>
                      <m:t>≤</m:t>
                    </m:r>
                    <m:r>
                      <a:rPr lang="cs-CZ" sz="1600" i="1" dirty="0" smtClean="0">
                        <a:solidFill>
                          <a:schemeClr val="tx1"/>
                        </a:solidFill>
                        <a:latin typeface="Cambria Math"/>
                      </a:rPr>
                      <m:t>h</m:t>
                    </m:r>
                  </m:oMath>
                </a14:m>
                <a:r>
                  <a:rPr lang="cs-CZ" sz="1600" dirty="0">
                    <a:solidFill>
                      <a:schemeClr val="tx1"/>
                    </a:solidFill>
                  </a:rPr>
                  <a:t>.</a:t>
                </a:r>
                <a:endParaRPr lang="en-US" sz="1600" dirty="0">
                  <a:solidFill>
                    <a:schemeClr val="tx1"/>
                  </a:solidFill>
                </a:endParaRPr>
              </a:p>
            </p:txBody>
          </p:sp>
        </mc:Choice>
        <mc:Fallback xmlns="">
          <p:sp>
            <p:nvSpPr>
              <p:cNvPr id="14" name="Text Placeholder 13"/>
              <p:cNvSpPr>
                <a:spLocks noGrp="1" noRot="1" noChangeAspect="1" noMove="1" noResize="1" noEditPoints="1" noAdjustHandles="1" noChangeArrowheads="1" noChangeShapeType="1" noTextEdit="1"/>
              </p:cNvSpPr>
              <p:nvPr>
                <p:ph type="body" sz="quarter" idx="14"/>
              </p:nvPr>
            </p:nvSpPr>
            <p:spPr>
              <a:xfrm>
                <a:off x="457200" y="1107617"/>
                <a:ext cx="3913188" cy="5256973"/>
              </a:xfrm>
              <a:blipFill rotWithShape="1">
                <a:blip r:embed="rId3"/>
                <a:stretch>
                  <a:fillRect l="-779" t="-348"/>
                </a:stretch>
              </a:blipFill>
            </p:spPr>
            <p:txBody>
              <a:bodyPr/>
              <a:lstStyle/>
              <a:p>
                <a:r>
                  <a:rPr lang="en-US">
                    <a:noFill/>
                  </a:rPr>
                  <a:t> </a:t>
                </a:r>
              </a:p>
            </p:txBody>
          </p:sp>
        </mc:Fallback>
      </mc:AlternateContent>
      <p:pic>
        <p:nvPicPr>
          <p:cNvPr id="11" name="Picture 10"/>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380695" y="259755"/>
            <a:ext cx="1051733" cy="714850"/>
          </a:xfrm>
          <a:prstGeom prst="rect">
            <a:avLst/>
          </a:prstGeom>
        </p:spPr>
      </p:pic>
    </p:spTree>
    <p:extLst>
      <p:ext uri="{BB962C8B-B14F-4D97-AF65-F5344CB8AC3E}">
        <p14:creationId xmlns:p14="http://schemas.microsoft.com/office/powerpoint/2010/main" val="294060631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Figure 6.69</a:t>
            </a:r>
          </a:p>
        </p:txBody>
      </p:sp>
      <mc:AlternateContent xmlns:mc="http://schemas.openxmlformats.org/markup-compatibility/2006" xmlns:a14="http://schemas.microsoft.com/office/drawing/2010/main">
        <mc:Choice Requires="a14">
          <p:sp>
            <p:nvSpPr>
              <p:cNvPr id="7" name="Text Placeholder 6"/>
              <p:cNvSpPr>
                <a:spLocks noGrp="1"/>
              </p:cNvSpPr>
              <p:nvPr>
                <p:ph type="body" sz="quarter" idx="14"/>
              </p:nvPr>
            </p:nvSpPr>
            <p:spPr/>
            <p:txBody>
              <a:bodyPr>
                <a:normAutofit/>
              </a:bodyPr>
              <a:lstStyle/>
              <a:p>
                <a:r>
                  <a:rPr lang="en-US" sz="1600" dirty="0"/>
                  <a:t>We can parameterize a surface of revolution by </a:t>
                </a:r>
                <a14:m>
                  <m:oMath xmlns:m="http://schemas.openxmlformats.org/officeDocument/2006/math">
                    <m:r>
                      <a:rPr lang="el-GR" sz="1600" b="1" i="0" dirty="0" smtClean="0">
                        <a:latin typeface="Cambria Math"/>
                      </a:rPr>
                      <m:t>𝐫</m:t>
                    </m:r>
                    <m:d>
                      <m:dPr>
                        <m:ctrlPr>
                          <a:rPr lang="el-GR" sz="1600" b="1" i="1" dirty="0">
                            <a:latin typeface="Cambria Math" panose="02040503050406030204" pitchFamily="18" charset="0"/>
                          </a:rPr>
                        </m:ctrlPr>
                      </m:dPr>
                      <m:e>
                        <m:r>
                          <a:rPr lang="el-GR" sz="1600" i="1" dirty="0">
                            <a:latin typeface="Cambria Math"/>
                          </a:rPr>
                          <m:t>𝑥</m:t>
                        </m:r>
                        <m:r>
                          <a:rPr lang="el-GR" sz="1600" i="1" dirty="0">
                            <a:latin typeface="Cambria Math"/>
                          </a:rPr>
                          <m:t>, </m:t>
                        </m:r>
                        <m:r>
                          <a:rPr lang="el-GR" sz="1600" i="1" dirty="0">
                            <a:latin typeface="Cambria Math"/>
                          </a:rPr>
                          <m:t>𝜃</m:t>
                        </m:r>
                      </m:e>
                    </m:d>
                    <m:r>
                      <a:rPr lang="en-US" sz="1600" i="1" dirty="0" smtClean="0">
                        <a:latin typeface="Cambria Math"/>
                      </a:rPr>
                      <m:t>=</m:t>
                    </m:r>
                    <m:d>
                      <m:dPr>
                        <m:begChr m:val="〈"/>
                        <m:endChr m:val="〉"/>
                        <m:ctrlPr>
                          <a:rPr lang="el-GR" sz="1600" i="1" dirty="0" smtClean="0">
                            <a:latin typeface="Cambria Math" panose="02040503050406030204" pitchFamily="18" charset="0"/>
                          </a:rPr>
                        </m:ctrlPr>
                      </m:dPr>
                      <m:e>
                        <m:r>
                          <a:rPr lang="el-GR" sz="1600" i="1" dirty="0" smtClean="0">
                            <a:latin typeface="Cambria Math"/>
                          </a:rPr>
                          <m:t>𝑥</m:t>
                        </m:r>
                        <m:r>
                          <a:rPr lang="el-GR" sz="1600" i="1" dirty="0">
                            <a:latin typeface="Cambria Math"/>
                          </a:rPr>
                          <m:t>,</m:t>
                        </m:r>
                        <m:r>
                          <a:rPr lang="el-GR" sz="1600" i="1" dirty="0" smtClean="0">
                            <a:latin typeface="Cambria Math"/>
                          </a:rPr>
                          <m:t>𝑓</m:t>
                        </m:r>
                        <m:d>
                          <m:dPr>
                            <m:ctrlPr>
                              <a:rPr lang="el-GR" sz="1600" i="1" dirty="0" smtClean="0">
                                <a:latin typeface="Cambria Math" panose="02040503050406030204" pitchFamily="18" charset="0"/>
                              </a:rPr>
                            </m:ctrlPr>
                          </m:dPr>
                          <m:e>
                            <m:r>
                              <a:rPr lang="el-GR" sz="1600" i="1" dirty="0" smtClean="0">
                                <a:latin typeface="Cambria Math"/>
                              </a:rPr>
                              <m:t>𝑥</m:t>
                            </m:r>
                          </m:e>
                        </m:d>
                        <m:func>
                          <m:funcPr>
                            <m:ctrlPr>
                              <a:rPr lang="el-GR" sz="1600" i="1" dirty="0" smtClean="0">
                                <a:latin typeface="Cambria Math" panose="02040503050406030204" pitchFamily="18" charset="0"/>
                              </a:rPr>
                            </m:ctrlPr>
                          </m:funcPr>
                          <m:fName>
                            <m:r>
                              <m:rPr>
                                <m:sty m:val="p"/>
                              </m:rPr>
                              <a:rPr lang="el-GR" sz="1600" i="0" dirty="0" smtClean="0">
                                <a:latin typeface="Cambria Math"/>
                              </a:rPr>
                              <m:t>cos</m:t>
                            </m:r>
                          </m:fName>
                          <m:e>
                            <m:r>
                              <a:rPr lang="el-GR" sz="1600" i="1" dirty="0">
                                <a:latin typeface="Cambria Math"/>
                              </a:rPr>
                              <m:t>𝜃</m:t>
                            </m:r>
                            <m:r>
                              <a:rPr lang="en-US" sz="1600" b="0" i="1" dirty="0" smtClean="0">
                                <a:latin typeface="Cambria Math"/>
                              </a:rPr>
                              <m:t>, </m:t>
                            </m:r>
                          </m:e>
                        </m:func>
                        <m:r>
                          <a:rPr lang="en-US" sz="1600" i="1" dirty="0" smtClean="0">
                            <a:latin typeface="Cambria Math"/>
                          </a:rPr>
                          <m:t>𝑓</m:t>
                        </m:r>
                        <m:d>
                          <m:dPr>
                            <m:ctrlPr>
                              <a:rPr lang="el-GR" sz="1600" i="1" dirty="0" smtClean="0">
                                <a:latin typeface="Cambria Math" panose="02040503050406030204" pitchFamily="18" charset="0"/>
                              </a:rPr>
                            </m:ctrlPr>
                          </m:dPr>
                          <m:e>
                            <m:r>
                              <a:rPr lang="el-GR" sz="1600" i="1" dirty="0" smtClean="0">
                                <a:latin typeface="Cambria Math"/>
                              </a:rPr>
                              <m:t>𝑥</m:t>
                            </m:r>
                          </m:e>
                        </m:d>
                        <m:func>
                          <m:funcPr>
                            <m:ctrlPr>
                              <a:rPr lang="el-GR" sz="1600" i="1" dirty="0" smtClean="0">
                                <a:latin typeface="Cambria Math" panose="02040503050406030204" pitchFamily="18" charset="0"/>
                              </a:rPr>
                            </m:ctrlPr>
                          </m:funcPr>
                          <m:fName>
                            <m:r>
                              <m:rPr>
                                <m:sty m:val="p"/>
                              </m:rPr>
                              <a:rPr lang="el-GR" sz="1600" i="0" dirty="0" smtClean="0">
                                <a:latin typeface="Cambria Math"/>
                              </a:rPr>
                              <m:t>sin</m:t>
                            </m:r>
                          </m:fName>
                          <m:e>
                            <m:r>
                              <a:rPr lang="el-GR" sz="1600" i="1" dirty="0" smtClean="0">
                                <a:latin typeface="Cambria Math"/>
                              </a:rPr>
                              <m:t>𝜃</m:t>
                            </m:r>
                          </m:e>
                        </m:func>
                      </m:e>
                    </m:d>
                  </m:oMath>
                </a14:m>
                <a:r>
                  <a:rPr lang="en-US" sz="1600" dirty="0"/>
                  <a:t>, </a:t>
                </a:r>
                <a14:m>
                  <m:oMath xmlns:m="http://schemas.openxmlformats.org/officeDocument/2006/math">
                    <m:r>
                      <a:rPr lang="el-GR" sz="1600" i="1" dirty="0" smtClean="0">
                        <a:latin typeface="Cambria Math"/>
                      </a:rPr>
                      <m:t>𝑎</m:t>
                    </m:r>
                    <m:r>
                      <a:rPr lang="el-GR" sz="1600" i="1" dirty="0" smtClean="0">
                        <a:latin typeface="Cambria Math"/>
                      </a:rPr>
                      <m:t>≤</m:t>
                    </m:r>
                    <m:r>
                      <a:rPr lang="el-GR" sz="1600" i="1" dirty="0" smtClean="0">
                        <a:latin typeface="Cambria Math"/>
                      </a:rPr>
                      <m:t>𝑥</m:t>
                    </m:r>
                    <m:r>
                      <a:rPr lang="el-GR" sz="1600" i="1" dirty="0" smtClean="0">
                        <a:latin typeface="Cambria Math"/>
                      </a:rPr>
                      <m:t>≤</m:t>
                    </m:r>
                    <m:r>
                      <a:rPr lang="el-GR" sz="1600" i="1" dirty="0" smtClean="0">
                        <a:latin typeface="Cambria Math"/>
                      </a:rPr>
                      <m:t>𝑏</m:t>
                    </m:r>
                  </m:oMath>
                </a14:m>
                <a:r>
                  <a:rPr lang="en-US" sz="1600" dirty="0"/>
                  <a:t>, </a:t>
                </a:r>
                <a14:m>
                  <m:oMath xmlns:m="http://schemas.openxmlformats.org/officeDocument/2006/math">
                    <m:r>
                      <a:rPr lang="el-GR" sz="1600" i="1" dirty="0">
                        <a:latin typeface="Cambria Math"/>
                      </a:rPr>
                      <m:t>0</m:t>
                    </m:r>
                    <m:r>
                      <a:rPr lang="el-GR" sz="1600" i="1" dirty="0" smtClean="0">
                        <a:latin typeface="Cambria Math"/>
                      </a:rPr>
                      <m:t>≤</m:t>
                    </m:r>
                    <m:r>
                      <a:rPr lang="el-GR" sz="1600" i="1" dirty="0" smtClean="0">
                        <a:latin typeface="Cambria Math"/>
                      </a:rPr>
                      <m:t>𝑥</m:t>
                    </m:r>
                    <m:r>
                      <a:rPr lang="el-GR" sz="1600" i="1" dirty="0" smtClean="0">
                        <a:latin typeface="Cambria Math"/>
                      </a:rPr>
                      <m:t>&lt;2</m:t>
                    </m:r>
                    <m:r>
                      <a:rPr lang="el-GR" sz="1600" i="1" dirty="0">
                        <a:latin typeface="Cambria Math"/>
                      </a:rPr>
                      <m:t>𝜋</m:t>
                    </m:r>
                  </m:oMath>
                </a14:m>
                <a:r>
                  <a:rPr lang="el-GR" sz="1600" dirty="0"/>
                  <a:t>.</a:t>
                </a:r>
                <a:endParaRPr lang="en-US" sz="1600" dirty="0"/>
              </a:p>
            </p:txBody>
          </p:sp>
        </mc:Choice>
        <mc:Fallback xmlns="">
          <p:sp>
            <p:nvSpPr>
              <p:cNvPr id="7" name="Text Placeholder 6"/>
              <p:cNvSpPr>
                <a:spLocks noGrp="1" noRot="1" noChangeAspect="1" noMove="1" noResize="1" noEditPoints="1" noAdjustHandles="1" noChangeArrowheads="1" noChangeShapeType="1" noTextEdit="1"/>
              </p:cNvSpPr>
              <p:nvPr>
                <p:ph type="body" sz="quarter" idx="14"/>
              </p:nvPr>
            </p:nvSpPr>
            <p:spPr>
              <a:blipFill rotWithShape="1">
                <a:blip r:embed="rId2"/>
                <a:stretch>
                  <a:fillRect l="-378" t="-1571"/>
                </a:stretch>
              </a:blipFill>
            </p:spPr>
            <p:txBody>
              <a:bodyPr/>
              <a:lstStyle/>
              <a:p>
                <a:r>
                  <a:rPr lang="en-US">
                    <a:noFill/>
                  </a:rPr>
                  <a:t> </a:t>
                </a:r>
              </a:p>
            </p:txBody>
          </p:sp>
        </mc:Fallback>
      </mc:AlternateContent>
      <p:pic>
        <p:nvPicPr>
          <p:cNvPr id="8" name="Picture 7"/>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7772687" y="259755"/>
            <a:ext cx="1051733" cy="714850"/>
          </a:xfrm>
          <a:prstGeom prst="rect">
            <a:avLst/>
          </a:prstGeom>
        </p:spPr>
      </p:pic>
      <p:pic>
        <p:nvPicPr>
          <p:cNvPr id="4" name="Picture Placeholder 3" descr="Two diagrams, a and b, showing the surface of revolution. The first shows three dimensions. In the (x,y) plane, a curve labeled y = f(x) is drawn in quadrant 1. A line is drawn from the endpoint of the curve down to the x axis, and it is labeled f(x). The second shows the same three dimensional view. However, the curve from the first diagram has been rotated to form a three dimensional shape about the x axis. The boundary is still labeled y = f(x), as the curve in the first plane was. The opening of the three dimensional shape is circular with the radius f(x), just as the line from the curve to the x axis in the plane of the first diagram was labeled. A point on the opening’s boundary is labeled (x,y,z), the distance from the x axis to this point is drawn and labeled f(x), and the height is drawn and labeled z. The height is perpendicular to the x,y plane and, as such, the original f(x) line drawn from the first diagram. The angle between this line and the line from the x axis to (x,y,z) is labeled theta."/>
          <p:cNvPicPr>
            <a:picLocks noGrp="1" noChangeAspect="1"/>
          </p:cNvPicPr>
          <p:nvPr>
            <p:ph type="pic" sz="quarter" idx="13"/>
          </p:nvPr>
        </p:nvPicPr>
        <p:blipFill>
          <a:blip r:embed="rId4">
            <a:extLst>
              <a:ext uri="{28A0092B-C50C-407E-A947-70E740481C1C}">
                <a14:useLocalDpi xmlns:a14="http://schemas.microsoft.com/office/drawing/2010/main" val="0"/>
              </a:ext>
            </a:extLst>
          </a:blip>
          <a:srcRect l="-12811" r="-12811"/>
          <a:stretch>
            <a:fillRect/>
          </a:stretch>
        </p:blipFill>
        <p:spPr/>
      </p:pic>
    </p:spTree>
    <p:extLst>
      <p:ext uri="{BB962C8B-B14F-4D97-AF65-F5344CB8AC3E}">
        <p14:creationId xmlns:p14="http://schemas.microsoft.com/office/powerpoint/2010/main" val="337013204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Figure 6.70</a:t>
            </a:r>
          </a:p>
        </p:txBody>
      </p:sp>
      <p:pic>
        <p:nvPicPr>
          <p:cNvPr id="2" name="Picture Placeholder 1" descr="A solid of revolution drawn in two dimensions. The solid is formed by rotating the function y = x^2 about the x axis. A point C is marked on the x axis between 0 and x’, which marks the opening of the solid."/>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40339" r="-40339"/>
          <a:stretch>
            <a:fillRect/>
          </a:stretch>
        </p:blipFill>
        <p:spPr/>
      </p:pic>
      <p:sp>
        <p:nvSpPr>
          <p:cNvPr id="7" name="Text Placeholder 6"/>
          <p:cNvSpPr>
            <a:spLocks noGrp="1"/>
          </p:cNvSpPr>
          <p:nvPr>
            <p:ph type="body" sz="quarter" idx="14"/>
          </p:nvPr>
        </p:nvSpPr>
        <p:spPr/>
        <p:txBody>
          <a:bodyPr>
            <a:normAutofit/>
          </a:bodyPr>
          <a:lstStyle/>
          <a:p>
            <a:r>
              <a:rPr lang="en-US" sz="1600" dirty="0"/>
              <a:t>A surface integral can be used to calculate the surface area of this solid of revolution.</a:t>
            </a:r>
          </a:p>
        </p:txBody>
      </p:sp>
      <p:pic>
        <p:nvPicPr>
          <p:cNvPr id="8" name="Picture 7"/>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7772687" y="259755"/>
            <a:ext cx="1051733" cy="714850"/>
          </a:xfrm>
          <a:prstGeom prst="rect">
            <a:avLst/>
          </a:prstGeom>
        </p:spPr>
      </p:pic>
    </p:spTree>
    <p:extLst>
      <p:ext uri="{BB962C8B-B14F-4D97-AF65-F5344CB8AC3E}">
        <p14:creationId xmlns:p14="http://schemas.microsoft.com/office/powerpoint/2010/main" val="223991888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a:normAutofit/>
          </a:bodyPr>
          <a:lstStyle/>
          <a:p>
            <a:r>
              <a:rPr lang="en-US" dirty="0"/>
              <a:t>Figure 6.71</a:t>
            </a:r>
            <a:endParaRPr lang="en-US" sz="2400" dirty="0">
              <a:solidFill>
                <a:srgbClr val="6CB255"/>
              </a:solidFill>
            </a:endParaRPr>
          </a:p>
        </p:txBody>
      </p:sp>
      <p:pic>
        <p:nvPicPr>
          <p:cNvPr id="2" name="Picture Placeholder 1" descr="A graph in three dimensions of a cylinder. The base of the cylinder is on the (x,z) plane, with center on the y axis. It stretches along the y axis."/>
          <p:cNvPicPr>
            <a:picLocks noGrp="1" noChangeAspect="1"/>
          </p:cNvPicPr>
          <p:nvPr>
            <p:ph type="pic" sz="quarter" idx="13"/>
          </p:nvPr>
        </p:nvPicPr>
        <p:blipFill rotWithShape="1">
          <a:blip r:embed="rId2">
            <a:extLst>
              <a:ext uri="{28A0092B-C50C-407E-A947-70E740481C1C}">
                <a14:useLocalDpi xmlns:a14="http://schemas.microsoft.com/office/drawing/2010/main" val="0"/>
              </a:ext>
            </a:extLst>
          </a:blip>
          <a:srcRect l="-2450" r="-2450"/>
          <a:stretch/>
        </p:blipFill>
        <p:spPr>
          <a:xfrm>
            <a:off x="457200" y="1108075"/>
            <a:ext cx="4032250" cy="5256213"/>
          </a:xfrm>
        </p:spPr>
      </p:pic>
      <mc:AlternateContent xmlns:mc="http://schemas.openxmlformats.org/markup-compatibility/2006" xmlns:a14="http://schemas.microsoft.com/office/drawing/2010/main">
        <mc:Choice Requires="a14">
          <p:sp>
            <p:nvSpPr>
              <p:cNvPr id="14" name="Text Placeholder 13"/>
              <p:cNvSpPr>
                <a:spLocks noGrp="1"/>
              </p:cNvSpPr>
              <p:nvPr>
                <p:ph type="body" sz="quarter" idx="14"/>
              </p:nvPr>
            </p:nvSpPr>
            <p:spPr>
              <a:xfrm>
                <a:off x="4606925" y="1107617"/>
                <a:ext cx="3913188" cy="5256973"/>
              </a:xfrm>
            </p:spPr>
            <p:txBody>
              <a:bodyPr>
                <a:noAutofit/>
              </a:bodyPr>
              <a:lstStyle/>
              <a:p>
                <a:r>
                  <a:rPr lang="en-US" sz="1600" dirty="0">
                    <a:solidFill>
                      <a:srgbClr val="000000"/>
                    </a:solidFill>
                  </a:rPr>
                  <a:t>Integrating function </a:t>
                </a:r>
                <a14:m>
                  <m:oMath xmlns:m="http://schemas.openxmlformats.org/officeDocument/2006/math">
                    <m:r>
                      <a:rPr lang="en-US" sz="1600" i="1" dirty="0">
                        <a:solidFill>
                          <a:srgbClr val="000000"/>
                        </a:solidFill>
                        <a:latin typeface="Cambria Math"/>
                      </a:rPr>
                      <m:t>𝑓</m:t>
                    </m:r>
                    <m:r>
                      <a:rPr lang="en-US" sz="1600" i="1" dirty="0">
                        <a:solidFill>
                          <a:srgbClr val="000000"/>
                        </a:solidFill>
                        <a:latin typeface="Cambria Math"/>
                      </a:rPr>
                      <m:t>(</m:t>
                    </m:r>
                    <m:r>
                      <a:rPr lang="en-US" sz="1600" i="1" dirty="0">
                        <a:solidFill>
                          <a:srgbClr val="000000"/>
                        </a:solidFill>
                        <a:latin typeface="Cambria Math"/>
                      </a:rPr>
                      <m:t>𝑥</m:t>
                    </m:r>
                    <m:r>
                      <a:rPr lang="en-US" sz="1600" i="1" dirty="0">
                        <a:solidFill>
                          <a:srgbClr val="000000"/>
                        </a:solidFill>
                        <a:latin typeface="Cambria Math"/>
                      </a:rPr>
                      <m:t>, </m:t>
                    </m:r>
                    <m:r>
                      <a:rPr lang="en-US" sz="1600" i="1" dirty="0">
                        <a:solidFill>
                          <a:srgbClr val="000000"/>
                        </a:solidFill>
                        <a:latin typeface="Cambria Math"/>
                      </a:rPr>
                      <m:t>𝑦</m:t>
                    </m:r>
                    <m:r>
                      <a:rPr lang="en-US" sz="1600" i="1" dirty="0">
                        <a:solidFill>
                          <a:srgbClr val="000000"/>
                        </a:solidFill>
                        <a:latin typeface="Cambria Math"/>
                      </a:rPr>
                      <m:t>, </m:t>
                    </m:r>
                    <m:r>
                      <a:rPr lang="en-US" sz="1600" i="1" dirty="0">
                        <a:solidFill>
                          <a:srgbClr val="000000"/>
                        </a:solidFill>
                        <a:latin typeface="Cambria Math"/>
                      </a:rPr>
                      <m:t>𝑧</m:t>
                    </m:r>
                    <m:r>
                      <a:rPr lang="en-US" sz="1600" i="1" dirty="0">
                        <a:solidFill>
                          <a:srgbClr val="000000"/>
                        </a:solidFill>
                        <a:latin typeface="Cambria Math"/>
                      </a:rPr>
                      <m:t>)=</m:t>
                    </m:r>
                    <m:r>
                      <a:rPr lang="en-US" sz="1600" i="1" dirty="0">
                        <a:solidFill>
                          <a:srgbClr val="000000"/>
                        </a:solidFill>
                        <a:latin typeface="Cambria Math"/>
                      </a:rPr>
                      <m:t>𝑥</m:t>
                    </m:r>
                    <m:r>
                      <a:rPr lang="en-US" sz="1600" i="1" dirty="0">
                        <a:solidFill>
                          <a:srgbClr val="000000"/>
                        </a:solidFill>
                        <a:latin typeface="Cambria Math"/>
                      </a:rPr>
                      <m:t>+</m:t>
                    </m:r>
                    <m:sSup>
                      <m:sSupPr>
                        <m:ctrlPr>
                          <a:rPr lang="en-US" sz="1600" i="1" dirty="0">
                            <a:solidFill>
                              <a:srgbClr val="000000"/>
                            </a:solidFill>
                            <a:latin typeface="Cambria Math" panose="02040503050406030204" pitchFamily="18" charset="0"/>
                          </a:rPr>
                        </m:ctrlPr>
                      </m:sSupPr>
                      <m:e>
                        <m:r>
                          <a:rPr lang="en-US" sz="1600" i="1" dirty="0">
                            <a:solidFill>
                              <a:srgbClr val="000000"/>
                            </a:solidFill>
                            <a:latin typeface="Cambria Math"/>
                          </a:rPr>
                          <m:t>𝑦</m:t>
                        </m:r>
                      </m:e>
                      <m:sup>
                        <m:r>
                          <a:rPr lang="en-US" sz="1600" i="1" dirty="0">
                            <a:solidFill>
                              <a:srgbClr val="000000"/>
                            </a:solidFill>
                            <a:latin typeface="Cambria Math"/>
                          </a:rPr>
                          <m:t>2</m:t>
                        </m:r>
                      </m:sup>
                    </m:sSup>
                  </m:oMath>
                </a14:m>
                <a:r>
                  <a:rPr lang="en-US" sz="1600" dirty="0">
                    <a:solidFill>
                      <a:srgbClr val="000000"/>
                    </a:solidFill>
                  </a:rPr>
                  <a:t> over a cylinder.</a:t>
                </a:r>
              </a:p>
            </p:txBody>
          </p:sp>
        </mc:Choice>
        <mc:Fallback xmlns="">
          <p:sp>
            <p:nvSpPr>
              <p:cNvPr id="14" name="Text Placeholder 13"/>
              <p:cNvSpPr>
                <a:spLocks noGrp="1" noRot="1" noChangeAspect="1" noMove="1" noResize="1" noEditPoints="1" noAdjustHandles="1" noChangeArrowheads="1" noChangeShapeType="1" noTextEdit="1"/>
              </p:cNvSpPr>
              <p:nvPr>
                <p:ph type="body" sz="quarter" idx="14"/>
              </p:nvPr>
            </p:nvSpPr>
            <p:spPr>
              <a:xfrm>
                <a:off x="4606925" y="1107617"/>
                <a:ext cx="3913188" cy="5256973"/>
              </a:xfrm>
              <a:blipFill rotWithShape="1">
                <a:blip r:embed="rId3"/>
                <a:stretch>
                  <a:fillRect l="-935" t="-348"/>
                </a:stretch>
              </a:blipFill>
            </p:spPr>
            <p:txBody>
              <a:bodyPr/>
              <a:lstStyle/>
              <a:p>
                <a:r>
                  <a:rPr lang="en-US">
                    <a:noFill/>
                  </a:rPr>
                  <a:t> </a:t>
                </a:r>
              </a:p>
            </p:txBody>
          </p:sp>
        </mc:Fallback>
      </mc:AlternateContent>
      <p:pic>
        <p:nvPicPr>
          <p:cNvPr id="11" name="Picture 10"/>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7772687" y="259755"/>
            <a:ext cx="1051733" cy="714850"/>
          </a:xfrm>
          <a:prstGeom prst="rect">
            <a:avLst/>
          </a:prstGeom>
        </p:spPr>
      </p:pic>
    </p:spTree>
    <p:extLst>
      <p:ext uri="{BB962C8B-B14F-4D97-AF65-F5344CB8AC3E}">
        <p14:creationId xmlns:p14="http://schemas.microsoft.com/office/powerpoint/2010/main" val="237663455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Figure 6.72</a:t>
            </a:r>
          </a:p>
        </p:txBody>
      </p:sp>
      <mc:AlternateContent xmlns:mc="http://schemas.openxmlformats.org/markup-compatibility/2006" xmlns:a14="http://schemas.microsoft.com/office/drawing/2010/main">
        <mc:Choice Requires="a14">
          <p:sp>
            <p:nvSpPr>
              <p:cNvPr id="7" name="Text Placeholder 6"/>
              <p:cNvSpPr>
                <a:spLocks noGrp="1"/>
              </p:cNvSpPr>
              <p:nvPr>
                <p:ph type="body" sz="quarter" idx="14"/>
              </p:nvPr>
            </p:nvSpPr>
            <p:spPr/>
            <p:txBody>
              <a:bodyPr>
                <a:normAutofit/>
              </a:bodyPr>
              <a:lstStyle/>
              <a:p>
                <a:r>
                  <a:rPr lang="en-US" sz="1600" dirty="0"/>
                  <a:t>Calculating a surface integral over surface </a:t>
                </a:r>
                <a14:m>
                  <m:oMath xmlns:m="http://schemas.openxmlformats.org/officeDocument/2006/math">
                    <m:r>
                      <a:rPr lang="en-US" sz="1600" i="1" dirty="0" smtClean="0">
                        <a:latin typeface="Cambria Math"/>
                      </a:rPr>
                      <m:t>𝑆</m:t>
                    </m:r>
                  </m:oMath>
                </a14:m>
                <a:r>
                  <a:rPr lang="en-US" sz="1600" dirty="0"/>
                  <a:t>.</a:t>
                </a:r>
              </a:p>
            </p:txBody>
          </p:sp>
        </mc:Choice>
        <mc:Fallback xmlns="">
          <p:sp>
            <p:nvSpPr>
              <p:cNvPr id="7" name="Text Placeholder 6"/>
              <p:cNvSpPr>
                <a:spLocks noGrp="1" noRot="1" noChangeAspect="1" noMove="1" noResize="1" noEditPoints="1" noAdjustHandles="1" noChangeArrowheads="1" noChangeShapeType="1" noTextEdit="1"/>
              </p:cNvSpPr>
              <p:nvPr>
                <p:ph type="body" sz="quarter" idx="14"/>
              </p:nvPr>
            </p:nvSpPr>
            <p:spPr>
              <a:blipFill rotWithShape="1">
                <a:blip r:embed="rId2"/>
                <a:stretch>
                  <a:fillRect l="-378" t="-1571"/>
                </a:stretch>
              </a:blipFill>
            </p:spPr>
            <p:txBody>
              <a:bodyPr/>
              <a:lstStyle/>
              <a:p>
                <a:r>
                  <a:rPr lang="en-US">
                    <a:noFill/>
                  </a:rPr>
                  <a:t> </a:t>
                </a:r>
              </a:p>
            </p:txBody>
          </p:sp>
        </mc:Fallback>
      </mc:AlternateContent>
      <p:pic>
        <p:nvPicPr>
          <p:cNvPr id="8" name="Picture 7"/>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7772687" y="259755"/>
            <a:ext cx="1051733" cy="714850"/>
          </a:xfrm>
          <a:prstGeom prst="rect">
            <a:avLst/>
          </a:prstGeom>
        </p:spPr>
      </p:pic>
      <p:pic>
        <p:nvPicPr>
          <p:cNvPr id="4" name="Picture Placeholder 3" descr="A diagram in three dimensions of the upper half of a sphere. The center is at the origin, and the radius is 2. The top part above the plane z=1 is cut off and shaded; the rest is simply an outline of the hemisphere. The top section has center at (0,0,1) and radius of radical three."/>
          <p:cNvPicPr>
            <a:picLocks noGrp="1" noChangeAspect="1"/>
          </p:cNvPicPr>
          <p:nvPr>
            <p:ph type="pic" sz="quarter" idx="13"/>
          </p:nvPr>
        </p:nvPicPr>
        <p:blipFill>
          <a:blip r:embed="rId4" cstate="email">
            <a:extLst>
              <a:ext uri="{28A0092B-C50C-407E-A947-70E740481C1C}">
                <a14:useLocalDpi xmlns:a14="http://schemas.microsoft.com/office/drawing/2010/main" val="0"/>
              </a:ext>
            </a:extLst>
          </a:blip>
          <a:srcRect l="-56975" r="-56975"/>
          <a:stretch>
            <a:fillRect/>
          </a:stretch>
        </p:blipFill>
        <p:spPr/>
      </p:pic>
    </p:spTree>
    <p:extLst>
      <p:ext uri="{BB962C8B-B14F-4D97-AF65-F5344CB8AC3E}">
        <p14:creationId xmlns:p14="http://schemas.microsoft.com/office/powerpoint/2010/main" val="75729142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Figure 6.73</a:t>
            </a:r>
          </a:p>
        </p:txBody>
      </p:sp>
      <p:pic>
        <p:nvPicPr>
          <p:cNvPr id="2" name="Picture Placeholder 1" descr="A diagram of a plane within the three-dimensional coordinate system. Two points are marked on the z axis: (0,0,2) and (0,0,1). The distance from the origin to (0,0,1) is marked as 1, the horizontal distance between the point (0,0,1) and a point of the sphere is labeled radical three, and the angle between the origin and the point on the sphere is theta. There is a line drawn from the origin to the point on the sphere, and this forms a triangle."/>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27789" r="-27789"/>
          <a:stretch>
            <a:fillRect/>
          </a:stretch>
        </p:blipFill>
        <p:spPr/>
      </p:pic>
      <mc:AlternateContent xmlns:mc="http://schemas.openxmlformats.org/markup-compatibility/2006" xmlns:a14="http://schemas.microsoft.com/office/drawing/2010/main">
        <mc:Choice Requires="a14">
          <p:sp>
            <p:nvSpPr>
              <p:cNvPr id="7" name="Text Placeholder 6"/>
              <p:cNvSpPr>
                <a:spLocks noGrp="1"/>
              </p:cNvSpPr>
              <p:nvPr>
                <p:ph type="body" sz="quarter" idx="14"/>
              </p:nvPr>
            </p:nvSpPr>
            <p:spPr/>
            <p:txBody>
              <a:bodyPr>
                <a:normAutofit/>
              </a:bodyPr>
              <a:lstStyle/>
              <a:p>
                <a:r>
                  <a:rPr lang="en-US" sz="1600" dirty="0"/>
                  <a:t>The maximum value of </a:t>
                </a:r>
                <a14:m>
                  <m:oMath xmlns:m="http://schemas.openxmlformats.org/officeDocument/2006/math">
                    <m:r>
                      <a:rPr lang="en-US" sz="1600" i="1" dirty="0" smtClean="0">
                        <a:latin typeface="Cambria Math"/>
                      </a:rPr>
                      <m:t>𝜙</m:t>
                    </m:r>
                  </m:oMath>
                </a14:m>
                <a:r>
                  <a:rPr lang="en-US" sz="1600" dirty="0"/>
                  <a:t> has a tangent value of </a:t>
                </a:r>
                <a14:m>
                  <m:oMath xmlns:m="http://schemas.openxmlformats.org/officeDocument/2006/math">
                    <m:rad>
                      <m:radPr>
                        <m:degHide m:val="on"/>
                        <m:ctrlPr>
                          <a:rPr lang="en-US" sz="1600" i="1" dirty="0" smtClean="0">
                            <a:latin typeface="Cambria Math" panose="02040503050406030204" pitchFamily="18" charset="0"/>
                          </a:rPr>
                        </m:ctrlPr>
                      </m:radPr>
                      <m:deg/>
                      <m:e>
                        <m:r>
                          <a:rPr lang="en-US" sz="1600" i="1" dirty="0">
                            <a:latin typeface="Cambria Math"/>
                          </a:rPr>
                          <m:t>3</m:t>
                        </m:r>
                      </m:e>
                    </m:rad>
                  </m:oMath>
                </a14:m>
                <a:r>
                  <a:rPr lang="en-US" sz="1600" dirty="0"/>
                  <a:t>.</a:t>
                </a:r>
              </a:p>
            </p:txBody>
          </p:sp>
        </mc:Choice>
        <mc:Fallback xmlns="">
          <p:sp>
            <p:nvSpPr>
              <p:cNvPr id="7" name="Text Placeholder 6"/>
              <p:cNvSpPr>
                <a:spLocks noGrp="1" noRot="1" noChangeAspect="1" noMove="1" noResize="1" noEditPoints="1" noAdjustHandles="1" noChangeArrowheads="1" noChangeShapeType="1" noTextEdit="1"/>
              </p:cNvSpPr>
              <p:nvPr>
                <p:ph type="body" sz="quarter" idx="14"/>
              </p:nvPr>
            </p:nvSpPr>
            <p:spPr>
              <a:blipFill rotWithShape="1">
                <a:blip r:embed="rId3"/>
                <a:stretch>
                  <a:fillRect l="-378"/>
                </a:stretch>
              </a:blipFill>
            </p:spPr>
            <p:txBody>
              <a:bodyPr/>
              <a:lstStyle/>
              <a:p>
                <a:r>
                  <a:rPr lang="en-US">
                    <a:noFill/>
                  </a:rPr>
                  <a:t> </a:t>
                </a:r>
              </a:p>
            </p:txBody>
          </p:sp>
        </mc:Fallback>
      </mc:AlternateContent>
      <p:pic>
        <p:nvPicPr>
          <p:cNvPr id="8" name="Picture 7"/>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7772687" y="259755"/>
            <a:ext cx="1051733" cy="714850"/>
          </a:xfrm>
          <a:prstGeom prst="rect">
            <a:avLst/>
          </a:prstGeom>
        </p:spPr>
      </p:pic>
    </p:spTree>
    <p:extLst>
      <p:ext uri="{BB962C8B-B14F-4D97-AF65-F5344CB8AC3E}">
        <p14:creationId xmlns:p14="http://schemas.microsoft.com/office/powerpoint/2010/main" val="287645038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Figure 6.74</a:t>
            </a:r>
          </a:p>
        </p:txBody>
      </p:sp>
      <p:pic>
        <p:nvPicPr>
          <p:cNvPr id="2" name="Picture Placeholder 1" descr="A three-dimensional image of an oriented sphere with positive orientation. A normal vector N stretches out from the top of the sphere, as does one from the upper left portion of the sphere."/>
          <p:cNvPicPr>
            <a:picLocks noGrp="1" noChangeAspect="1"/>
          </p:cNvPicPr>
          <p:nvPr>
            <p:ph type="pic" sz="quarter" idx="13"/>
          </p:nvPr>
        </p:nvPicPr>
        <p:blipFill>
          <a:blip r:embed="rId2" cstate="email">
            <a:extLst>
              <a:ext uri="{28A0092B-C50C-407E-A947-70E740481C1C}">
                <a14:useLocalDpi xmlns:a14="http://schemas.microsoft.com/office/drawing/2010/main" val="0"/>
              </a:ext>
            </a:extLst>
          </a:blip>
          <a:srcRect l="-92672" r="-92672"/>
          <a:stretch>
            <a:fillRect/>
          </a:stretch>
        </p:blipFill>
        <p:spPr/>
      </p:pic>
      <p:sp>
        <p:nvSpPr>
          <p:cNvPr id="7" name="Text Placeholder 6"/>
          <p:cNvSpPr>
            <a:spLocks noGrp="1"/>
          </p:cNvSpPr>
          <p:nvPr>
            <p:ph type="body" sz="quarter" idx="14"/>
          </p:nvPr>
        </p:nvSpPr>
        <p:spPr/>
        <p:txBody>
          <a:bodyPr>
            <a:normAutofit/>
          </a:bodyPr>
          <a:lstStyle/>
          <a:p>
            <a:r>
              <a:rPr lang="en-US" sz="1600" dirty="0"/>
              <a:t>An oriented sphere with positive orientation.</a:t>
            </a:r>
          </a:p>
        </p:txBody>
      </p:sp>
      <p:pic>
        <p:nvPicPr>
          <p:cNvPr id="8" name="Picture 7"/>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7772687" y="259755"/>
            <a:ext cx="1051733" cy="714850"/>
          </a:xfrm>
          <a:prstGeom prst="rect">
            <a:avLst/>
          </a:prstGeom>
        </p:spPr>
      </p:pic>
    </p:spTree>
    <p:extLst>
      <p:ext uri="{BB962C8B-B14F-4D97-AF65-F5344CB8AC3E}">
        <p14:creationId xmlns:p14="http://schemas.microsoft.com/office/powerpoint/2010/main" val="390043858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Figure 6.75</a:t>
            </a:r>
          </a:p>
        </p:txBody>
      </p:sp>
      <p:pic>
        <p:nvPicPr>
          <p:cNvPr id="2" name="Picture Placeholder 1" descr="A diagram of a vertical cylinder cut in half by a plane. An outward-pointing normal stretches out from the side of the cylinde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t="-4095" b="-4095"/>
          <a:stretch>
            <a:fillRect/>
          </a:stretch>
        </p:blipFill>
        <p:spPr/>
      </p:pic>
      <p:sp>
        <p:nvSpPr>
          <p:cNvPr id="7" name="Text Placeholder 6"/>
          <p:cNvSpPr>
            <a:spLocks noGrp="1"/>
          </p:cNvSpPr>
          <p:nvPr>
            <p:ph type="body" sz="quarter" idx="14"/>
          </p:nvPr>
        </p:nvSpPr>
        <p:spPr/>
        <p:txBody>
          <a:bodyPr>
            <a:normAutofit/>
          </a:bodyPr>
          <a:lstStyle/>
          <a:p>
            <a:r>
              <a:rPr lang="en-US" sz="1600" dirty="0"/>
              <a:t>If all the vectors normal to a cylinder point outward, then this is an outward orientation of the cylinder.</a:t>
            </a:r>
          </a:p>
        </p:txBody>
      </p:sp>
      <p:pic>
        <p:nvPicPr>
          <p:cNvPr id="8" name="Picture 7"/>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7772687" y="259755"/>
            <a:ext cx="1051733" cy="714850"/>
          </a:xfrm>
          <a:prstGeom prst="rect">
            <a:avLst/>
          </a:prstGeom>
        </p:spPr>
      </p:pic>
    </p:spTree>
    <p:extLst>
      <p:ext uri="{BB962C8B-B14F-4D97-AF65-F5344CB8AC3E}">
        <p14:creationId xmlns:p14="http://schemas.microsoft.com/office/powerpoint/2010/main" val="19388390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Figure 6.7</a:t>
            </a:r>
          </a:p>
        </p:txBody>
      </p:sp>
      <p:pic>
        <p:nvPicPr>
          <p:cNvPr id="2" name="Picture Placeholder 1" descr="A visual representation of the given vector field in three dimensions. The arrows always have x and y components of 1. The z component changes according to the height. The closer z comes to 0, the smaller the z component becomes, and the further away z is from 0, the larger the z component becomes."/>
          <p:cNvPicPr>
            <a:picLocks noGrp="1" noChangeAspect="1"/>
          </p:cNvPicPr>
          <p:nvPr>
            <p:ph type="pic" sz="quarter" idx="13"/>
          </p:nvPr>
        </p:nvPicPr>
        <p:blipFill>
          <a:blip r:embed="rId2" cstate="email">
            <a:extLst>
              <a:ext uri="{28A0092B-C50C-407E-A947-70E740481C1C}">
                <a14:useLocalDpi xmlns:a14="http://schemas.microsoft.com/office/drawing/2010/main" val="0"/>
              </a:ext>
            </a:extLst>
          </a:blip>
          <a:srcRect l="-63698" r="-63698"/>
          <a:stretch>
            <a:fillRect/>
          </a:stretch>
        </p:blipFill>
        <p:spPr/>
      </p:pic>
      <mc:AlternateContent xmlns:mc="http://schemas.openxmlformats.org/markup-compatibility/2006" xmlns:a14="http://schemas.microsoft.com/office/drawing/2010/main">
        <mc:Choice Requires="a14">
          <p:sp>
            <p:nvSpPr>
              <p:cNvPr id="7" name="Text Placeholder 6"/>
              <p:cNvSpPr>
                <a:spLocks noGrp="1"/>
              </p:cNvSpPr>
              <p:nvPr>
                <p:ph type="body" sz="quarter" idx="14"/>
              </p:nvPr>
            </p:nvSpPr>
            <p:spPr/>
            <p:txBody>
              <a:bodyPr>
                <a:normAutofit/>
              </a:bodyPr>
              <a:lstStyle/>
              <a:p>
                <a:r>
                  <a:rPr lang="en-US" sz="1600" dirty="0"/>
                  <a:t>A visual representation of vector field </a:t>
                </a:r>
                <a14:m>
                  <m:oMath xmlns:m="http://schemas.openxmlformats.org/officeDocument/2006/math">
                    <m:r>
                      <a:rPr lang="cs-CZ" sz="1600" b="1" i="0" dirty="0" smtClean="0">
                        <a:latin typeface="Cambria Math"/>
                      </a:rPr>
                      <m:t>𝐅</m:t>
                    </m:r>
                    <m:r>
                      <a:rPr lang="cs-CZ" sz="1600" i="1" dirty="0">
                        <a:latin typeface="Cambria Math"/>
                      </a:rPr>
                      <m:t>(</m:t>
                    </m:r>
                    <m:r>
                      <a:rPr lang="cs-CZ" sz="1600" i="1" dirty="0">
                        <a:latin typeface="Cambria Math"/>
                      </a:rPr>
                      <m:t>𝑥</m:t>
                    </m:r>
                    <m:r>
                      <a:rPr lang="cs-CZ" sz="1600" i="1" dirty="0">
                        <a:latin typeface="Cambria Math"/>
                      </a:rPr>
                      <m:t>, </m:t>
                    </m:r>
                    <m:r>
                      <a:rPr lang="cs-CZ" sz="1600" i="1" dirty="0">
                        <a:latin typeface="Cambria Math"/>
                      </a:rPr>
                      <m:t>𝑦</m:t>
                    </m:r>
                    <m:r>
                      <a:rPr lang="cs-CZ" sz="1600" i="1" dirty="0">
                        <a:latin typeface="Cambria Math"/>
                      </a:rPr>
                      <m:t>, </m:t>
                    </m:r>
                    <m:r>
                      <a:rPr lang="cs-CZ" sz="1600" i="1" dirty="0">
                        <a:latin typeface="Cambria Math"/>
                      </a:rPr>
                      <m:t>𝑧</m:t>
                    </m:r>
                    <m:r>
                      <a:rPr lang="cs-CZ" sz="1600" i="1" dirty="0" smtClean="0">
                        <a:latin typeface="Cambria Math"/>
                      </a:rPr>
                      <m:t>)</m:t>
                    </m:r>
                    <m:r>
                      <a:rPr lang="en-US" sz="1600" i="1" dirty="0" smtClean="0">
                        <a:latin typeface="Cambria Math"/>
                      </a:rPr>
                      <m:t>=</m:t>
                    </m:r>
                    <m:r>
                      <a:rPr lang="cs-CZ" sz="1600" i="1" dirty="0" smtClean="0">
                        <a:latin typeface="Cambria Math"/>
                      </a:rPr>
                      <m:t>〈1</m:t>
                    </m:r>
                    <m:r>
                      <a:rPr lang="cs-CZ" sz="1600" i="1" dirty="0">
                        <a:latin typeface="Cambria Math"/>
                      </a:rPr>
                      <m:t>, 1, </m:t>
                    </m:r>
                    <m:r>
                      <a:rPr lang="cs-CZ" sz="1600" i="1" dirty="0" smtClean="0">
                        <a:latin typeface="Cambria Math"/>
                      </a:rPr>
                      <m:t>𝑧</m:t>
                    </m:r>
                    <m:r>
                      <a:rPr lang="cs-CZ" sz="1600" i="1" dirty="0" smtClean="0">
                        <a:latin typeface="Cambria Math"/>
                      </a:rPr>
                      <m:t>〉</m:t>
                    </m:r>
                  </m:oMath>
                </a14:m>
                <a:r>
                  <a:rPr lang="cs-CZ" sz="1600" dirty="0"/>
                  <a:t>.</a:t>
                </a:r>
                <a:endParaRPr lang="en-US" sz="1600" dirty="0"/>
              </a:p>
            </p:txBody>
          </p:sp>
        </mc:Choice>
        <mc:Fallback xmlns="">
          <p:sp>
            <p:nvSpPr>
              <p:cNvPr id="7" name="Text Placeholder 6"/>
              <p:cNvSpPr>
                <a:spLocks noGrp="1" noRot="1" noChangeAspect="1" noMove="1" noResize="1" noEditPoints="1" noAdjustHandles="1" noChangeArrowheads="1" noChangeShapeType="1" noTextEdit="1"/>
              </p:cNvSpPr>
              <p:nvPr>
                <p:ph type="body" sz="quarter" idx="14"/>
              </p:nvPr>
            </p:nvSpPr>
            <p:spPr>
              <a:blipFill rotWithShape="1">
                <a:blip r:embed="rId3"/>
                <a:stretch>
                  <a:fillRect l="-378" t="-1571"/>
                </a:stretch>
              </a:blipFill>
            </p:spPr>
            <p:txBody>
              <a:bodyPr/>
              <a:lstStyle/>
              <a:p>
                <a:r>
                  <a:rPr lang="en-US">
                    <a:noFill/>
                  </a:rPr>
                  <a:t> </a:t>
                </a:r>
              </a:p>
            </p:txBody>
          </p:sp>
        </mc:Fallback>
      </mc:AlternateContent>
      <p:pic>
        <p:nvPicPr>
          <p:cNvPr id="8" name="Picture 7"/>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7772687" y="259755"/>
            <a:ext cx="1051733" cy="714850"/>
          </a:xfrm>
          <a:prstGeom prst="rect">
            <a:avLst/>
          </a:prstGeom>
        </p:spPr>
      </p:pic>
    </p:spTree>
    <p:extLst>
      <p:ext uri="{BB962C8B-B14F-4D97-AF65-F5344CB8AC3E}">
        <p14:creationId xmlns:p14="http://schemas.microsoft.com/office/powerpoint/2010/main" val="303794563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Figure 6.76</a:t>
            </a:r>
          </a:p>
        </p:txBody>
      </p:sp>
      <p:pic>
        <p:nvPicPr>
          <p:cNvPr id="2" name="Picture Placeholder 1" descr="An image showing the construction of a Mobius strip. The first step shows a rectangle with corners A, B, C, and D, labeled from bottom left to bottom right in a clockwise manner. In the second step, the rectangle is flipped along the middle; now, corner D is in the upper right position, and corner C is in the lower right position. We can see the “back” side of the rectangle. In the final step, the rectangle is looped. Corner B connects to corner D, and corner A connects to corner C. The flip from step two remains. But, the “front” and “back” are now the same because of the flip!"/>
          <p:cNvPicPr>
            <a:picLocks noGrp="1" noChangeAspect="1"/>
          </p:cNvPicPr>
          <p:nvPr>
            <p:ph type="pic" sz="quarter" idx="13"/>
          </p:nvPr>
        </p:nvPicPr>
        <p:blipFill>
          <a:blip r:embed="rId2" cstate="email">
            <a:extLst>
              <a:ext uri="{28A0092B-C50C-407E-A947-70E740481C1C}">
                <a14:useLocalDpi xmlns:a14="http://schemas.microsoft.com/office/drawing/2010/main" val="0"/>
              </a:ext>
            </a:extLst>
          </a:blip>
          <a:srcRect t="-110218" b="-110218"/>
          <a:stretch>
            <a:fillRect/>
          </a:stretch>
        </p:blipFill>
        <p:spPr/>
      </p:pic>
      <p:sp>
        <p:nvSpPr>
          <p:cNvPr id="7" name="Text Placeholder 6"/>
          <p:cNvSpPr>
            <a:spLocks noGrp="1"/>
          </p:cNvSpPr>
          <p:nvPr>
            <p:ph type="body" sz="quarter" idx="14"/>
          </p:nvPr>
        </p:nvSpPr>
        <p:spPr/>
        <p:txBody>
          <a:bodyPr>
            <a:normAutofit/>
          </a:bodyPr>
          <a:lstStyle/>
          <a:p>
            <a:r>
              <a:rPr lang="en-US" sz="1600" dirty="0"/>
              <a:t>The construction of a </a:t>
            </a:r>
            <a:r>
              <a:rPr lang="en-US" sz="1600" dirty="0" err="1"/>
              <a:t>Möbius</a:t>
            </a:r>
            <a:r>
              <a:rPr lang="en-US" sz="1600" dirty="0"/>
              <a:t> strip.</a:t>
            </a:r>
          </a:p>
        </p:txBody>
      </p:sp>
      <p:pic>
        <p:nvPicPr>
          <p:cNvPr id="8" name="Picture 7"/>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7772687" y="259755"/>
            <a:ext cx="1051733" cy="714850"/>
          </a:xfrm>
          <a:prstGeom prst="rect">
            <a:avLst/>
          </a:prstGeom>
        </p:spPr>
      </p:pic>
    </p:spTree>
    <p:extLst>
      <p:ext uri="{BB962C8B-B14F-4D97-AF65-F5344CB8AC3E}">
        <p14:creationId xmlns:p14="http://schemas.microsoft.com/office/powerpoint/2010/main" val="393161149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a:normAutofit/>
          </a:bodyPr>
          <a:lstStyle/>
          <a:p>
            <a:pPr algn="r"/>
            <a:r>
              <a:rPr lang="en-US" dirty="0"/>
              <a:t>Figure 6.77</a:t>
            </a:r>
            <a:endParaRPr lang="en-US" sz="2400" dirty="0">
              <a:solidFill>
                <a:srgbClr val="6CB255"/>
              </a:solidFill>
            </a:endParaRPr>
          </a:p>
        </p:txBody>
      </p:sp>
      <p:pic>
        <p:nvPicPr>
          <p:cNvPr id="2" name="Picture Placeholder 1" descr="A diagram showing fluid flowing across a completely permeable surface S. The surface S is a rectangle curving to the right. Arrows point out of the surface to the right."/>
          <p:cNvPicPr>
            <a:picLocks noGrp="1" noChangeAspect="1"/>
          </p:cNvPicPr>
          <p:nvPr>
            <p:ph type="pic" sz="quarter" idx="13"/>
          </p:nvPr>
        </p:nvPicPr>
        <p:blipFill rotWithShape="1">
          <a:blip r:embed="rId2">
            <a:extLst>
              <a:ext uri="{28A0092B-C50C-407E-A947-70E740481C1C}">
                <a14:useLocalDpi xmlns:a14="http://schemas.microsoft.com/office/drawing/2010/main" val="0"/>
              </a:ext>
            </a:extLst>
          </a:blip>
          <a:srcRect l="-25522" r="-25522"/>
          <a:stretch/>
        </p:blipFill>
        <p:spPr>
          <a:xfrm>
            <a:off x="4489450" y="1108075"/>
            <a:ext cx="4030663" cy="5256213"/>
          </a:xfrm>
        </p:spPr>
      </p:pic>
      <mc:AlternateContent xmlns:mc="http://schemas.openxmlformats.org/markup-compatibility/2006" xmlns:a14="http://schemas.microsoft.com/office/drawing/2010/main">
        <mc:Choice Requires="a14">
          <p:sp>
            <p:nvSpPr>
              <p:cNvPr id="14" name="Text Placeholder 13"/>
              <p:cNvSpPr>
                <a:spLocks noGrp="1"/>
              </p:cNvSpPr>
              <p:nvPr>
                <p:ph type="body" sz="quarter" idx="14"/>
              </p:nvPr>
            </p:nvSpPr>
            <p:spPr>
              <a:xfrm>
                <a:off x="457200" y="1107617"/>
                <a:ext cx="3913188" cy="5256973"/>
              </a:xfrm>
            </p:spPr>
            <p:txBody>
              <a:bodyPr>
                <a:noAutofit/>
              </a:bodyPr>
              <a:lstStyle/>
              <a:p>
                <a:r>
                  <a:rPr lang="en-US" sz="1600" dirty="0">
                    <a:solidFill>
                      <a:srgbClr val="000000"/>
                    </a:solidFill>
                  </a:rPr>
                  <a:t>Fluid flows across a completely permeable surface </a:t>
                </a:r>
                <a14:m>
                  <m:oMath xmlns:m="http://schemas.openxmlformats.org/officeDocument/2006/math">
                    <m:r>
                      <a:rPr lang="en-US" sz="1600" i="1" dirty="0" smtClean="0">
                        <a:solidFill>
                          <a:srgbClr val="000000"/>
                        </a:solidFill>
                        <a:latin typeface="Cambria Math"/>
                      </a:rPr>
                      <m:t>𝑆</m:t>
                    </m:r>
                  </m:oMath>
                </a14:m>
                <a:r>
                  <a:rPr lang="en-US" sz="1600" dirty="0">
                    <a:solidFill>
                      <a:srgbClr val="000000"/>
                    </a:solidFill>
                  </a:rPr>
                  <a:t>.</a:t>
                </a:r>
              </a:p>
            </p:txBody>
          </p:sp>
        </mc:Choice>
        <mc:Fallback xmlns="">
          <p:sp>
            <p:nvSpPr>
              <p:cNvPr id="14" name="Text Placeholder 13"/>
              <p:cNvSpPr>
                <a:spLocks noGrp="1" noRot="1" noChangeAspect="1" noMove="1" noResize="1" noEditPoints="1" noAdjustHandles="1" noChangeArrowheads="1" noChangeShapeType="1" noTextEdit="1"/>
              </p:cNvSpPr>
              <p:nvPr>
                <p:ph type="body" sz="quarter" idx="14"/>
              </p:nvPr>
            </p:nvSpPr>
            <p:spPr>
              <a:xfrm>
                <a:off x="457200" y="1107617"/>
                <a:ext cx="3913188" cy="5256973"/>
              </a:xfrm>
              <a:blipFill rotWithShape="1">
                <a:blip r:embed="rId3"/>
                <a:stretch>
                  <a:fillRect l="-779" t="-348"/>
                </a:stretch>
              </a:blipFill>
            </p:spPr>
            <p:txBody>
              <a:bodyPr/>
              <a:lstStyle/>
              <a:p>
                <a:r>
                  <a:rPr lang="en-US">
                    <a:noFill/>
                  </a:rPr>
                  <a:t> </a:t>
                </a:r>
              </a:p>
            </p:txBody>
          </p:sp>
        </mc:Fallback>
      </mc:AlternateContent>
      <p:pic>
        <p:nvPicPr>
          <p:cNvPr id="11" name="Picture 10"/>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380695" y="259755"/>
            <a:ext cx="1051733" cy="714850"/>
          </a:xfrm>
          <a:prstGeom prst="rect">
            <a:avLst/>
          </a:prstGeom>
        </p:spPr>
      </p:pic>
    </p:spTree>
    <p:extLst>
      <p:ext uri="{BB962C8B-B14F-4D97-AF65-F5344CB8AC3E}">
        <p14:creationId xmlns:p14="http://schemas.microsoft.com/office/powerpoint/2010/main" val="412367690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Figure 6.78</a:t>
            </a:r>
          </a:p>
        </p:txBody>
      </p:sp>
      <p:pic>
        <p:nvPicPr>
          <p:cNvPr id="2" name="Picture Placeholder 1" descr="A diagram in three dimensions of a surface S. A small section S_ij is labeled. Coming out of this section are two vectors, labeled N and F = v. The latter points in the same direction as several other arrows with positive z and y components but negative x components."/>
          <p:cNvPicPr>
            <a:picLocks noGrp="1" noChangeAspect="1"/>
          </p:cNvPicPr>
          <p:nvPr>
            <p:ph type="pic" sz="quarter" idx="13"/>
          </p:nvPr>
        </p:nvPicPr>
        <p:blipFill>
          <a:blip r:embed="rId2" cstate="email">
            <a:extLst>
              <a:ext uri="{28A0092B-C50C-407E-A947-70E740481C1C}">
                <a14:useLocalDpi xmlns:a14="http://schemas.microsoft.com/office/drawing/2010/main" val="0"/>
              </a:ext>
            </a:extLst>
          </a:blip>
          <a:srcRect l="-46874" r="-46874"/>
          <a:stretch>
            <a:fillRect/>
          </a:stretch>
        </p:blipFill>
        <p:spPr/>
      </p:pic>
      <mc:AlternateContent xmlns:mc="http://schemas.openxmlformats.org/markup-compatibility/2006" xmlns:a14="http://schemas.microsoft.com/office/drawing/2010/main">
        <mc:Choice Requires="a14">
          <p:sp>
            <p:nvSpPr>
              <p:cNvPr id="7" name="Text Placeholder 6"/>
              <p:cNvSpPr>
                <a:spLocks noGrp="1"/>
              </p:cNvSpPr>
              <p:nvPr>
                <p:ph type="body" sz="quarter" idx="14"/>
              </p:nvPr>
            </p:nvSpPr>
            <p:spPr/>
            <p:txBody>
              <a:bodyPr>
                <a:normAutofit/>
              </a:bodyPr>
              <a:lstStyle/>
              <a:p>
                <a:r>
                  <a:rPr lang="en-US" sz="1600" dirty="0"/>
                  <a:t>The mass of fluid per unit time flowing across </a:t>
                </a:r>
                <a14:m>
                  <m:oMath xmlns:m="http://schemas.openxmlformats.org/officeDocument/2006/math">
                    <m:sSub>
                      <m:sSubPr>
                        <m:ctrlPr>
                          <a:rPr lang="en-US" sz="1600" i="1" dirty="0" smtClean="0">
                            <a:latin typeface="Cambria Math" panose="02040503050406030204" pitchFamily="18" charset="0"/>
                          </a:rPr>
                        </m:ctrlPr>
                      </m:sSubPr>
                      <m:e>
                        <m:r>
                          <a:rPr lang="en-US" sz="1600" i="1" dirty="0">
                            <a:latin typeface="Cambria Math"/>
                          </a:rPr>
                          <m:t>𝑆</m:t>
                        </m:r>
                      </m:e>
                      <m:sub>
                        <m:r>
                          <a:rPr lang="en-US" sz="1600" b="0" i="1" dirty="0" smtClean="0">
                            <a:latin typeface="Cambria Math"/>
                          </a:rPr>
                          <m:t>𝑖𝑗</m:t>
                        </m:r>
                      </m:sub>
                    </m:sSub>
                  </m:oMath>
                </a14:m>
                <a:r>
                  <a:rPr lang="en-US" sz="1600" i="1" dirty="0"/>
                  <a:t> </a:t>
                </a:r>
                <a:r>
                  <a:rPr lang="en-US" sz="1600" dirty="0"/>
                  <a:t>in the direction of </a:t>
                </a:r>
                <a14:m>
                  <m:oMath xmlns:m="http://schemas.openxmlformats.org/officeDocument/2006/math">
                    <m:r>
                      <a:rPr lang="en-US" sz="1600" b="1" i="0" dirty="0" smtClean="0">
                        <a:latin typeface="Cambria Math"/>
                      </a:rPr>
                      <m:t>𝐍</m:t>
                    </m:r>
                  </m:oMath>
                </a14:m>
                <a:r>
                  <a:rPr lang="en-US" sz="1600" dirty="0"/>
                  <a:t> can be approximated by </a:t>
                </a:r>
                <a14:m>
                  <m:oMath xmlns:m="http://schemas.openxmlformats.org/officeDocument/2006/math">
                    <m:r>
                      <a:rPr lang="en-US" sz="1600" i="1" dirty="0" smtClean="0">
                        <a:latin typeface="Cambria Math"/>
                      </a:rPr>
                      <m:t>(</m:t>
                    </m:r>
                    <m:r>
                      <a:rPr lang="el-GR" sz="1600" i="1" dirty="0" smtClean="0">
                        <a:latin typeface="Cambria Math"/>
                      </a:rPr>
                      <m:t>𝜌</m:t>
                    </m:r>
                    <m:r>
                      <a:rPr lang="el-GR" sz="1600" b="1" i="0" dirty="0" smtClean="0">
                        <a:latin typeface="Cambria Math"/>
                      </a:rPr>
                      <m:t>𝐯</m:t>
                    </m:r>
                    <m:r>
                      <a:rPr lang="en-US" sz="1600" b="1" i="1" dirty="0">
                        <a:latin typeface="Cambria Math"/>
                        <a:ea typeface="Cambria Math"/>
                      </a:rPr>
                      <m:t>∙</m:t>
                    </m:r>
                    <m:r>
                      <a:rPr lang="el-GR" sz="1600" b="1" i="0" dirty="0" smtClean="0">
                        <a:latin typeface="Cambria Math"/>
                      </a:rPr>
                      <m:t>𝐍</m:t>
                    </m:r>
                    <m:r>
                      <a:rPr lang="en-US" sz="1600" i="1" dirty="0" smtClean="0">
                        <a:latin typeface="Cambria Math"/>
                      </a:rPr>
                      <m:t>)</m:t>
                    </m:r>
                    <m:r>
                      <a:rPr lang="el-GR" sz="1600" i="1" dirty="0" smtClean="0">
                        <a:latin typeface="Cambria Math"/>
                        <a:ea typeface="Cambria Math"/>
                      </a:rPr>
                      <m:t>∆</m:t>
                    </m:r>
                    <m:sSub>
                      <m:sSubPr>
                        <m:ctrlPr>
                          <a:rPr lang="el-GR" sz="1600" i="1" dirty="0" smtClean="0">
                            <a:latin typeface="Cambria Math" panose="02040503050406030204" pitchFamily="18" charset="0"/>
                          </a:rPr>
                        </m:ctrlPr>
                      </m:sSubPr>
                      <m:e>
                        <m:r>
                          <a:rPr lang="el-GR" sz="1600" i="1" dirty="0">
                            <a:latin typeface="Cambria Math"/>
                          </a:rPr>
                          <m:t>𝑆</m:t>
                        </m:r>
                      </m:e>
                      <m:sub>
                        <m:r>
                          <a:rPr lang="en-US" sz="1600" b="0" i="1" dirty="0" smtClean="0">
                            <a:latin typeface="Cambria Math"/>
                          </a:rPr>
                          <m:t>𝑖𝑗</m:t>
                        </m:r>
                      </m:sub>
                    </m:sSub>
                  </m:oMath>
                </a14:m>
                <a:r>
                  <a:rPr lang="el-GR" sz="1600" dirty="0"/>
                  <a:t>.</a:t>
                </a:r>
                <a:endParaRPr lang="en-US" sz="1600" dirty="0"/>
              </a:p>
            </p:txBody>
          </p:sp>
        </mc:Choice>
        <mc:Fallback xmlns="">
          <p:sp>
            <p:nvSpPr>
              <p:cNvPr id="7" name="Text Placeholder 6"/>
              <p:cNvSpPr>
                <a:spLocks noGrp="1" noRot="1" noChangeAspect="1" noMove="1" noResize="1" noEditPoints="1" noAdjustHandles="1" noChangeArrowheads="1" noChangeShapeType="1" noTextEdit="1"/>
              </p:cNvSpPr>
              <p:nvPr>
                <p:ph type="body" sz="quarter" idx="14"/>
              </p:nvPr>
            </p:nvSpPr>
            <p:spPr>
              <a:blipFill rotWithShape="1">
                <a:blip r:embed="rId3"/>
                <a:stretch>
                  <a:fillRect l="-378" t="-1571"/>
                </a:stretch>
              </a:blipFill>
            </p:spPr>
            <p:txBody>
              <a:bodyPr/>
              <a:lstStyle/>
              <a:p>
                <a:r>
                  <a:rPr lang="en-US">
                    <a:noFill/>
                  </a:rPr>
                  <a:t> </a:t>
                </a:r>
              </a:p>
            </p:txBody>
          </p:sp>
        </mc:Fallback>
      </mc:AlternateContent>
      <p:pic>
        <p:nvPicPr>
          <p:cNvPr id="8" name="Picture 7"/>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7772687" y="259755"/>
            <a:ext cx="1051733" cy="714850"/>
          </a:xfrm>
          <a:prstGeom prst="rect">
            <a:avLst/>
          </a:prstGeom>
        </p:spPr>
      </p:pic>
    </p:spTree>
    <p:extLst>
      <p:ext uri="{BB962C8B-B14F-4D97-AF65-F5344CB8AC3E}">
        <p14:creationId xmlns:p14="http://schemas.microsoft.com/office/powerpoint/2010/main" val="360318170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Figure 6.79</a:t>
            </a:r>
          </a:p>
        </p:txBody>
      </p:sp>
      <p:pic>
        <p:nvPicPr>
          <p:cNvPr id="2" name="Picture Placeholder 1" descr="A diagram of a surface S in three dimensions. The orientation of the curve C around its boundary is positive. Various normals are drawn coming off of the surface."/>
          <p:cNvPicPr>
            <a:picLocks noGrp="1" noChangeAspect="1"/>
          </p:cNvPicPr>
          <p:nvPr>
            <p:ph type="pic" sz="quarter" idx="13"/>
          </p:nvPr>
        </p:nvPicPr>
        <p:blipFill>
          <a:blip r:embed="rId2" cstate="email">
            <a:extLst>
              <a:ext uri="{28A0092B-C50C-407E-A947-70E740481C1C}">
                <a14:useLocalDpi xmlns:a14="http://schemas.microsoft.com/office/drawing/2010/main" val="0"/>
              </a:ext>
            </a:extLst>
          </a:blip>
          <a:srcRect l="-75222" r="-75222"/>
          <a:stretch>
            <a:fillRect/>
          </a:stretch>
        </p:blipFill>
        <p:spPr/>
      </p:pic>
      <p:sp>
        <p:nvSpPr>
          <p:cNvPr id="7" name="Text Placeholder 6"/>
          <p:cNvSpPr>
            <a:spLocks noGrp="1"/>
          </p:cNvSpPr>
          <p:nvPr>
            <p:ph type="body" sz="quarter" idx="14"/>
          </p:nvPr>
        </p:nvSpPr>
        <p:spPr/>
        <p:txBody>
          <a:bodyPr>
            <a:normAutofit/>
          </a:bodyPr>
          <a:lstStyle/>
          <a:p>
            <a:r>
              <a:rPr lang="en-US" sz="1600" dirty="0"/>
              <a:t>Stokes’ theorem relates the flux integral over the surface to a line integral around the boundary of the surface. Note that the orientation of the curve is positive.</a:t>
            </a:r>
          </a:p>
        </p:txBody>
      </p:sp>
      <p:pic>
        <p:nvPicPr>
          <p:cNvPr id="8" name="Picture 7"/>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7772687" y="259755"/>
            <a:ext cx="1051733" cy="714850"/>
          </a:xfrm>
          <a:prstGeom prst="rect">
            <a:avLst/>
          </a:prstGeom>
        </p:spPr>
      </p:pic>
    </p:spTree>
    <p:extLst>
      <p:ext uri="{BB962C8B-B14F-4D97-AF65-F5344CB8AC3E}">
        <p14:creationId xmlns:p14="http://schemas.microsoft.com/office/powerpoint/2010/main" val="194237379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Figure 6.80</a:t>
            </a:r>
          </a:p>
        </p:txBody>
      </p:sp>
      <p:pic>
        <p:nvPicPr>
          <p:cNvPr id="2" name="Picture Placeholder 1" descr="A diagram of a surface S sectioned into small pieces in a grid – they are small enough to be approximated by a square E. The orientation of each square is the same as S, shown with counterclockwise arrows in each square.. The N and F vectors are drawn coming off of one square."/>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35172" r="-35172"/>
          <a:stretch>
            <a:fillRect/>
          </a:stretch>
        </p:blipFill>
        <p:spPr/>
      </p:pic>
      <p:sp>
        <p:nvSpPr>
          <p:cNvPr id="7" name="Text Placeholder 6"/>
          <p:cNvSpPr>
            <a:spLocks noGrp="1"/>
          </p:cNvSpPr>
          <p:nvPr>
            <p:ph type="body" sz="quarter" idx="14"/>
          </p:nvPr>
        </p:nvSpPr>
        <p:spPr/>
        <p:txBody>
          <a:bodyPr>
            <a:normAutofit/>
          </a:bodyPr>
          <a:lstStyle/>
          <a:p>
            <a:r>
              <a:rPr lang="en-US" sz="1600" dirty="0"/>
              <a:t>Chop the surface into small pieces. The pieces should be small enough that they can be approximated by a square.</a:t>
            </a:r>
          </a:p>
        </p:txBody>
      </p:sp>
      <p:pic>
        <p:nvPicPr>
          <p:cNvPr id="8" name="Picture 7"/>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7772687" y="259755"/>
            <a:ext cx="1051733" cy="714850"/>
          </a:xfrm>
          <a:prstGeom prst="rect">
            <a:avLst/>
          </a:prstGeom>
        </p:spPr>
      </p:pic>
    </p:spTree>
    <p:extLst>
      <p:ext uri="{BB962C8B-B14F-4D97-AF65-F5344CB8AC3E}">
        <p14:creationId xmlns:p14="http://schemas.microsoft.com/office/powerpoint/2010/main" val="177852444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Figure 6.81</a:t>
            </a:r>
          </a:p>
        </p:txBody>
      </p:sp>
      <p:pic>
        <p:nvPicPr>
          <p:cNvPr id="2" name="Picture Placeholder 1" descr="Two diagrams labeled A and B. A contains two squares, F and E. Both have arrows along the sides in a counterclockwise manner. The right side of F is labeled F_r. The left, right, upper, and lower sides of E are labeled E_l, E_r, E_u, and E_d, respectively. B contains five squares. F and E are drawn as they are in diagram A. Above, to the right, and below E there are three other squares: G, H, and I, respectively. All have arrows along their sides in a counterclockwise manner. The bottom side of G is labeled G_d, the left side of H is labeled H_l, and the upper side of I is labeled I_u."/>
          <p:cNvPicPr>
            <a:picLocks noGrp="1" noChangeAspect="1"/>
          </p:cNvPicPr>
          <p:nvPr>
            <p:ph type="pic" sz="quarter" idx="13"/>
          </p:nvPr>
        </p:nvPicPr>
        <p:blipFill>
          <a:blip r:embed="rId2" cstate="email">
            <a:extLst>
              <a:ext uri="{28A0092B-C50C-407E-A947-70E740481C1C}">
                <a14:useLocalDpi xmlns:a14="http://schemas.microsoft.com/office/drawing/2010/main" val="0"/>
              </a:ext>
            </a:extLst>
          </a:blip>
          <a:srcRect l="-18432" r="-18432"/>
          <a:stretch>
            <a:fillRect/>
          </a:stretch>
        </p:blipFill>
        <p:spPr/>
      </p:pic>
      <mc:AlternateContent xmlns:mc="http://schemas.openxmlformats.org/markup-compatibility/2006" xmlns:a14="http://schemas.microsoft.com/office/drawing/2010/main">
        <mc:Choice Requires="a14">
          <p:sp>
            <p:nvSpPr>
              <p:cNvPr id="7" name="Text Placeholder 6"/>
              <p:cNvSpPr>
                <a:spLocks noGrp="1"/>
              </p:cNvSpPr>
              <p:nvPr>
                <p:ph type="body" sz="quarter" idx="14"/>
              </p:nvPr>
            </p:nvSpPr>
            <p:spPr/>
            <p:txBody>
              <a:bodyPr>
                <a:normAutofit/>
              </a:bodyPr>
              <a:lstStyle/>
              <a:p>
                <a:pPr marL="342900" indent="-342900">
                  <a:buFontTx/>
                  <a:buAutoNum type="alphaLcParenBoth"/>
                </a:pPr>
                <a:r>
                  <a:rPr lang="en-US" sz="1600" dirty="0"/>
                  <a:t>The line integral along </a:t>
                </a:r>
                <a14:m>
                  <m:oMath xmlns:m="http://schemas.openxmlformats.org/officeDocument/2006/math">
                    <m:sSub>
                      <m:sSubPr>
                        <m:ctrlPr>
                          <a:rPr lang="en-US" sz="1600" i="1" dirty="0" smtClean="0">
                            <a:latin typeface="Cambria Math" panose="02040503050406030204" pitchFamily="18" charset="0"/>
                          </a:rPr>
                        </m:ctrlPr>
                      </m:sSubPr>
                      <m:e>
                        <m:r>
                          <a:rPr lang="en-US" sz="1600" i="1" dirty="0">
                            <a:latin typeface="Cambria Math"/>
                          </a:rPr>
                          <m:t>𝐸</m:t>
                        </m:r>
                      </m:e>
                      <m:sub>
                        <m:r>
                          <a:rPr lang="en-US" sz="1600" b="0" i="1" dirty="0" smtClean="0">
                            <a:latin typeface="Cambria Math"/>
                          </a:rPr>
                          <m:t>𝑙</m:t>
                        </m:r>
                      </m:sub>
                    </m:sSub>
                  </m:oMath>
                </a14:m>
                <a:r>
                  <a:rPr lang="en-US" sz="1600" dirty="0"/>
                  <a:t> cancels out the line integral along </a:t>
                </a:r>
                <a14:m>
                  <m:oMath xmlns:m="http://schemas.openxmlformats.org/officeDocument/2006/math">
                    <m:sSub>
                      <m:sSubPr>
                        <m:ctrlPr>
                          <a:rPr lang="en-US" sz="1600" i="1" dirty="0">
                            <a:latin typeface="Cambria Math" panose="02040503050406030204" pitchFamily="18" charset="0"/>
                          </a:rPr>
                        </m:ctrlPr>
                      </m:sSubPr>
                      <m:e>
                        <m:r>
                          <a:rPr lang="en-US" sz="1600" b="0" i="1" dirty="0" smtClean="0">
                            <a:latin typeface="Cambria Math"/>
                          </a:rPr>
                          <m:t>𝐹</m:t>
                        </m:r>
                      </m:e>
                      <m:sub>
                        <m:r>
                          <a:rPr lang="en-US" sz="1600" b="0" i="1" dirty="0" smtClean="0">
                            <a:latin typeface="Cambria Math"/>
                          </a:rPr>
                          <m:t>𝑟</m:t>
                        </m:r>
                      </m:sub>
                    </m:sSub>
                  </m:oMath>
                </a14:m>
                <a:r>
                  <a:rPr lang="en-US" sz="1600" i="1" baseline="-25000" dirty="0"/>
                  <a:t> </a:t>
                </a:r>
                <a:r>
                  <a:rPr lang="en-US" sz="1600" dirty="0"/>
                  <a:t>because </a:t>
                </a:r>
                <a14:m>
                  <m:oMath xmlns:m="http://schemas.openxmlformats.org/officeDocument/2006/math">
                    <m:sSub>
                      <m:sSubPr>
                        <m:ctrlPr>
                          <a:rPr lang="en-US" sz="1600" i="1" dirty="0">
                            <a:latin typeface="Cambria Math" panose="02040503050406030204" pitchFamily="18" charset="0"/>
                          </a:rPr>
                        </m:ctrlPr>
                      </m:sSubPr>
                      <m:e>
                        <m:r>
                          <a:rPr lang="en-US" sz="1600" i="1" dirty="0">
                            <a:latin typeface="Cambria Math"/>
                          </a:rPr>
                          <m:t>𝐸</m:t>
                        </m:r>
                      </m:e>
                      <m:sub>
                        <m:r>
                          <a:rPr lang="en-US" sz="1600" i="1" dirty="0">
                            <a:latin typeface="Cambria Math"/>
                          </a:rPr>
                          <m:t>𝑙</m:t>
                        </m:r>
                      </m:sub>
                    </m:sSub>
                    <m:r>
                      <a:rPr lang="en-US" sz="1600" b="0" i="1" dirty="0" smtClean="0">
                        <a:latin typeface="Cambria Math"/>
                      </a:rPr>
                      <m:t>=−</m:t>
                    </m:r>
                    <m:sSub>
                      <m:sSubPr>
                        <m:ctrlPr>
                          <a:rPr lang="en-US" sz="1600" i="1" dirty="0">
                            <a:latin typeface="Cambria Math" panose="02040503050406030204" pitchFamily="18" charset="0"/>
                          </a:rPr>
                        </m:ctrlPr>
                      </m:sSubPr>
                      <m:e>
                        <m:r>
                          <a:rPr lang="en-US" sz="1600" b="0" i="1" dirty="0" smtClean="0">
                            <a:latin typeface="Cambria Math"/>
                          </a:rPr>
                          <m:t>𝐹</m:t>
                        </m:r>
                      </m:e>
                      <m:sub>
                        <m:r>
                          <a:rPr lang="en-US" sz="1600" b="0" i="1" dirty="0" smtClean="0">
                            <a:latin typeface="Cambria Math"/>
                          </a:rPr>
                          <m:t>𝑟</m:t>
                        </m:r>
                      </m:sub>
                    </m:sSub>
                  </m:oMath>
                </a14:m>
                <a:r>
                  <a:rPr lang="en-US" sz="1600" dirty="0"/>
                  <a:t>.</a:t>
                </a:r>
              </a:p>
              <a:p>
                <a:pPr marL="342900" indent="-342900">
                  <a:buFontTx/>
                  <a:buAutoNum type="alphaLcParenBoth"/>
                </a:pPr>
                <a:r>
                  <a:rPr lang="en-US" sz="1600" dirty="0"/>
                  <a:t>The line integral along any of the sides of </a:t>
                </a:r>
                <a14:m>
                  <m:oMath xmlns:m="http://schemas.openxmlformats.org/officeDocument/2006/math">
                    <m:r>
                      <a:rPr lang="en-US" sz="1600" b="0" i="1" dirty="0" smtClean="0">
                        <a:latin typeface="Cambria Math"/>
                      </a:rPr>
                      <m:t>𝐸</m:t>
                    </m:r>
                  </m:oMath>
                </a14:m>
                <a:r>
                  <a:rPr lang="en-US" sz="1600" dirty="0"/>
                  <a:t> cancels out with the line integral along a side of an adjacent approximating square.</a:t>
                </a:r>
              </a:p>
            </p:txBody>
          </p:sp>
        </mc:Choice>
        <mc:Fallback xmlns="">
          <p:sp>
            <p:nvSpPr>
              <p:cNvPr id="7" name="Text Placeholder 6"/>
              <p:cNvSpPr>
                <a:spLocks noGrp="1" noRot="1" noChangeAspect="1" noMove="1" noResize="1" noEditPoints="1" noAdjustHandles="1" noChangeArrowheads="1" noChangeShapeType="1" noTextEdit="1"/>
              </p:cNvSpPr>
              <p:nvPr>
                <p:ph type="body" sz="quarter" idx="14"/>
              </p:nvPr>
            </p:nvSpPr>
            <p:spPr>
              <a:blipFill rotWithShape="1">
                <a:blip r:embed="rId3"/>
                <a:stretch>
                  <a:fillRect l="-227" t="-1571"/>
                </a:stretch>
              </a:blipFill>
            </p:spPr>
            <p:txBody>
              <a:bodyPr/>
              <a:lstStyle/>
              <a:p>
                <a:r>
                  <a:rPr lang="en-US">
                    <a:noFill/>
                  </a:rPr>
                  <a:t> </a:t>
                </a:r>
              </a:p>
            </p:txBody>
          </p:sp>
        </mc:Fallback>
      </mc:AlternateContent>
      <p:pic>
        <p:nvPicPr>
          <p:cNvPr id="8" name="Picture 7"/>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7772687" y="259755"/>
            <a:ext cx="1051733" cy="714850"/>
          </a:xfrm>
          <a:prstGeom prst="rect">
            <a:avLst/>
          </a:prstGeom>
        </p:spPr>
      </p:pic>
    </p:spTree>
    <p:extLst>
      <p:ext uri="{BB962C8B-B14F-4D97-AF65-F5344CB8AC3E}">
        <p14:creationId xmlns:p14="http://schemas.microsoft.com/office/powerpoint/2010/main" val="342117005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Figure 6.82</a:t>
            </a:r>
          </a:p>
        </p:txBody>
      </p:sp>
      <p:pic>
        <p:nvPicPr>
          <p:cNvPr id="2" name="Picture Placeholder 1" descr="A diagram of a surface S in three dimensions, where z is a function of x and y notated as z=f(x,y). The normal N is drawn pointing up and away from the surface. D is the shadow, or projection of S in the (x,y)-plane. The curve around S is labeled C, and C’ is the projection of C in the (x,y)-plane. Arrows are drawn on C, the boundary of S, in a counterclockwise manne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64741" r="-64741"/>
          <a:stretch>
            <a:fillRect/>
          </a:stretch>
        </p:blipFill>
        <p:spPr/>
      </p:pic>
      <mc:AlternateContent xmlns:mc="http://schemas.openxmlformats.org/markup-compatibility/2006" xmlns:a14="http://schemas.microsoft.com/office/drawing/2010/main">
        <mc:Choice Requires="a14">
          <p:sp>
            <p:nvSpPr>
              <p:cNvPr id="7" name="Text Placeholder 6"/>
              <p:cNvSpPr>
                <a:spLocks noGrp="1"/>
              </p:cNvSpPr>
              <p:nvPr>
                <p:ph type="body" sz="quarter" idx="14"/>
              </p:nvPr>
            </p:nvSpPr>
            <p:spPr/>
            <p:txBody>
              <a:bodyPr>
                <a:normAutofit/>
              </a:bodyPr>
              <a:lstStyle/>
              <a:p>
                <a14:m>
                  <m:oMath xmlns:m="http://schemas.openxmlformats.org/officeDocument/2006/math">
                    <m:r>
                      <a:rPr lang="en-US" sz="1600" b="0" i="1" dirty="0" smtClean="0">
                        <a:latin typeface="Cambria Math"/>
                      </a:rPr>
                      <m:t>𝐷</m:t>
                    </m:r>
                  </m:oMath>
                </a14:m>
                <a:r>
                  <a:rPr lang="en-US" sz="1600" dirty="0"/>
                  <a:t> is the “shadow,” or projection, of </a:t>
                </a:r>
                <a14:m>
                  <m:oMath xmlns:m="http://schemas.openxmlformats.org/officeDocument/2006/math">
                    <m:r>
                      <a:rPr lang="en-US" sz="1600" b="0" i="1" dirty="0" smtClean="0">
                        <a:latin typeface="Cambria Math"/>
                      </a:rPr>
                      <m:t>𝑆</m:t>
                    </m:r>
                  </m:oMath>
                </a14:m>
                <a:r>
                  <a:rPr lang="en-US" sz="1600" dirty="0"/>
                  <a:t> in the plane and </a:t>
                </a:r>
                <a14:m>
                  <m:oMath xmlns:m="http://schemas.openxmlformats.org/officeDocument/2006/math">
                    <m:r>
                      <a:rPr lang="en-US" sz="1600" b="0" i="1" dirty="0" smtClean="0">
                        <a:latin typeface="Cambria Math"/>
                      </a:rPr>
                      <m:t>𝐶</m:t>
                    </m:r>
                    <m:r>
                      <a:rPr lang="en-US" sz="1600" b="0" i="1" dirty="0" smtClean="0">
                        <a:latin typeface="Cambria Math"/>
                      </a:rPr>
                      <m:t>′</m:t>
                    </m:r>
                  </m:oMath>
                </a14:m>
                <a:r>
                  <a:rPr lang="en-US" sz="1600" i="1" dirty="0"/>
                  <a:t> </a:t>
                </a:r>
                <a:r>
                  <a:rPr lang="en-US" sz="1600" dirty="0"/>
                  <a:t>is the projection of </a:t>
                </a:r>
                <a14:m>
                  <m:oMath xmlns:m="http://schemas.openxmlformats.org/officeDocument/2006/math">
                    <m:r>
                      <a:rPr lang="en-US" sz="1600" b="0" i="1" dirty="0" smtClean="0">
                        <a:latin typeface="Cambria Math"/>
                      </a:rPr>
                      <m:t>𝐶</m:t>
                    </m:r>
                  </m:oMath>
                </a14:m>
                <a:r>
                  <a:rPr lang="en-US" sz="1600" dirty="0"/>
                  <a:t>.</a:t>
                </a:r>
              </a:p>
            </p:txBody>
          </p:sp>
        </mc:Choice>
        <mc:Fallback xmlns="">
          <p:sp>
            <p:nvSpPr>
              <p:cNvPr id="7" name="Text Placeholder 6"/>
              <p:cNvSpPr>
                <a:spLocks noGrp="1" noRot="1" noChangeAspect="1" noMove="1" noResize="1" noEditPoints="1" noAdjustHandles="1" noChangeArrowheads="1" noChangeShapeType="1" noTextEdit="1"/>
              </p:cNvSpPr>
              <p:nvPr>
                <p:ph type="body" sz="quarter" idx="14"/>
              </p:nvPr>
            </p:nvSpPr>
            <p:spPr>
              <a:blipFill rotWithShape="1">
                <a:blip r:embed="rId3"/>
                <a:stretch>
                  <a:fillRect t="-1571"/>
                </a:stretch>
              </a:blipFill>
            </p:spPr>
            <p:txBody>
              <a:bodyPr/>
              <a:lstStyle/>
              <a:p>
                <a:r>
                  <a:rPr lang="en-US">
                    <a:noFill/>
                  </a:rPr>
                  <a:t> </a:t>
                </a:r>
              </a:p>
            </p:txBody>
          </p:sp>
        </mc:Fallback>
      </mc:AlternateContent>
      <p:pic>
        <p:nvPicPr>
          <p:cNvPr id="8" name="Picture 7"/>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7772687" y="259755"/>
            <a:ext cx="1051733" cy="714850"/>
          </a:xfrm>
          <a:prstGeom prst="rect">
            <a:avLst/>
          </a:prstGeom>
        </p:spPr>
      </p:pic>
    </p:spTree>
    <p:extLst>
      <p:ext uri="{BB962C8B-B14F-4D97-AF65-F5344CB8AC3E}">
        <p14:creationId xmlns:p14="http://schemas.microsoft.com/office/powerpoint/2010/main" val="329307507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Figure 6.83</a:t>
            </a:r>
          </a:p>
        </p:txBody>
      </p:sp>
      <p:sp>
        <p:nvSpPr>
          <p:cNvPr id="7" name="Text Placeholder 6"/>
          <p:cNvSpPr>
            <a:spLocks noGrp="1"/>
          </p:cNvSpPr>
          <p:nvPr>
            <p:ph type="body" sz="quarter" idx="14"/>
          </p:nvPr>
        </p:nvSpPr>
        <p:spPr/>
        <p:txBody>
          <a:bodyPr>
            <a:normAutofit/>
          </a:bodyPr>
          <a:lstStyle/>
          <a:p>
            <a:r>
              <a:rPr lang="en-US" sz="1600" dirty="0"/>
              <a:t>Verifying Stokes’ theorem for a hemisphere in a vector field.</a:t>
            </a:r>
          </a:p>
        </p:txBody>
      </p:sp>
      <p:pic>
        <p:nvPicPr>
          <p:cNvPr id="8" name="Picture 7"/>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7772687" y="259755"/>
            <a:ext cx="1051733" cy="714850"/>
          </a:xfrm>
          <a:prstGeom prst="rect">
            <a:avLst/>
          </a:prstGeom>
        </p:spPr>
      </p:pic>
      <p:pic>
        <p:nvPicPr>
          <p:cNvPr id="1026" name="Picture 2" descr="A diagram in three dimensions of a hemisphere in a vector field. The arrows of the vector field follow the shape of the hemisphere, which is located in quadrants 2 and 3 of the (x, y) plane and stretches up and down into the z-plane. The center of the hemisphere is at the origin. The normal N is drawn stretching up and away from the hemisphere.">
            <a:extLst>
              <a:ext uri="{FF2B5EF4-FFF2-40B4-BE49-F238E27FC236}">
                <a16:creationId xmlns:a16="http://schemas.microsoft.com/office/drawing/2014/main" id="{E17AF641-1D12-496D-8A6D-C83263DD04F3}"/>
              </a:ext>
            </a:extLst>
          </p:cNvPr>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2652712" y="979816"/>
            <a:ext cx="3838575" cy="38641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239764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Figure 6.84</a:t>
            </a:r>
          </a:p>
        </p:txBody>
      </p:sp>
      <p:pic>
        <p:nvPicPr>
          <p:cNvPr id="2" name="Picture Placeholder 1" descr="A diagram of a complicated surface S in a three dimensional vector field. The surface is a cylindrical tube that twists about in the three-dimensional space arbitrarily. The upper end of the tube is an open circle leading to inside the tube. It is centered on the z-axis at a height of z=1 and has a radius of 1. The bottom end of the tube is closed with a hemispherical cap on the end. The vector arrows are best described by their components. The x component is positive everywhere and becomes larger as z increases. The y component is positive in the first and third octants and negative in the other two. The z component is zero when y=x and becomes more positive with more positive x and y values and more negative in the other direction."/>
          <p:cNvPicPr>
            <a:picLocks noGrp="1" noChangeAspect="1"/>
          </p:cNvPicPr>
          <p:nvPr>
            <p:ph type="pic" sz="quarter" idx="13"/>
          </p:nvPr>
        </p:nvPicPr>
        <p:blipFill>
          <a:blip r:embed="rId2" cstate="email">
            <a:extLst>
              <a:ext uri="{28A0092B-C50C-407E-A947-70E740481C1C}">
                <a14:useLocalDpi xmlns:a14="http://schemas.microsoft.com/office/drawing/2010/main" val="0"/>
              </a:ext>
            </a:extLst>
          </a:blip>
          <a:srcRect l="-86685" r="-86685"/>
          <a:stretch>
            <a:fillRect/>
          </a:stretch>
        </p:blipFill>
        <p:spPr/>
      </p:pic>
      <p:sp>
        <p:nvSpPr>
          <p:cNvPr id="7" name="Text Placeholder 6"/>
          <p:cNvSpPr>
            <a:spLocks noGrp="1"/>
          </p:cNvSpPr>
          <p:nvPr>
            <p:ph type="body" sz="quarter" idx="14"/>
          </p:nvPr>
        </p:nvSpPr>
        <p:spPr/>
        <p:txBody>
          <a:bodyPr>
            <a:normAutofit/>
          </a:bodyPr>
          <a:lstStyle/>
          <a:p>
            <a:r>
              <a:rPr lang="en-US" sz="1600" dirty="0"/>
              <a:t>A complicated surface in a vector field.</a:t>
            </a:r>
          </a:p>
        </p:txBody>
      </p:sp>
      <p:pic>
        <p:nvPicPr>
          <p:cNvPr id="8" name="Picture 7"/>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7772687" y="259755"/>
            <a:ext cx="1051733" cy="714850"/>
          </a:xfrm>
          <a:prstGeom prst="rect">
            <a:avLst/>
          </a:prstGeom>
        </p:spPr>
      </p:pic>
    </p:spTree>
    <p:extLst>
      <p:ext uri="{BB962C8B-B14F-4D97-AF65-F5344CB8AC3E}">
        <p14:creationId xmlns:p14="http://schemas.microsoft.com/office/powerpoint/2010/main" val="208387781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endParaRPr lang="en-US" dirty="0"/>
          </a:p>
        </p:txBody>
      </p:sp>
      <p:pic>
        <p:nvPicPr>
          <p:cNvPr id="2" name="Picture Placeholder 1" descr="A three-dimensional diagram of a surface. One end is an open circle with radius 1 and centered at the origin. It is on the (y, z) plane. The rest of the surface stretches back symmetrically over the x axis. The surface narrows slightly, opens up into a sphere, narrows again, and then ends in another sphere. It looks like a vase lying on its side with an open circular end, a large, spherical body, and a medium sized spherical base."/>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t="-3592" b="-3592"/>
          <a:stretch>
            <a:fillRect/>
          </a:stretch>
        </p:blipFill>
        <p:spPr/>
      </p:pic>
      <p:sp>
        <p:nvSpPr>
          <p:cNvPr id="7" name="Text Placeholder 6"/>
          <p:cNvSpPr>
            <a:spLocks noGrp="1"/>
          </p:cNvSpPr>
          <p:nvPr>
            <p:ph type="body" sz="quarter" idx="14"/>
          </p:nvPr>
        </p:nvSpPr>
        <p:spPr/>
        <p:txBody>
          <a:bodyPr>
            <a:normAutofit/>
          </a:bodyPr>
          <a:lstStyle/>
          <a:p>
            <a:endParaRPr lang="en-US" sz="1600" dirty="0"/>
          </a:p>
        </p:txBody>
      </p:sp>
      <p:pic>
        <p:nvPicPr>
          <p:cNvPr id="8" name="Picture 7"/>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7772687" y="259755"/>
            <a:ext cx="1051733" cy="714850"/>
          </a:xfrm>
          <a:prstGeom prst="rect">
            <a:avLst/>
          </a:prstGeom>
        </p:spPr>
      </p:pic>
    </p:spTree>
    <p:extLst>
      <p:ext uri="{BB962C8B-B14F-4D97-AF65-F5344CB8AC3E}">
        <p14:creationId xmlns:p14="http://schemas.microsoft.com/office/powerpoint/2010/main" val="25672654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Figure 6.8</a:t>
            </a:r>
          </a:p>
        </p:txBody>
      </p:sp>
      <p:pic>
        <p:nvPicPr>
          <p:cNvPr id="2" name="Picture Placeholder 1" descr="A visual representation of the given gravitational vector field in three dimensions. The magnitudes of the vectors increase as the vectors get closer to the origin. The arrows point in, towards the mass at the origin."/>
          <p:cNvPicPr>
            <a:picLocks noGrp="1" noChangeAspect="1"/>
          </p:cNvPicPr>
          <p:nvPr>
            <p:ph type="pic" sz="quarter" idx="13"/>
          </p:nvPr>
        </p:nvPicPr>
        <p:blipFill>
          <a:blip r:embed="rId2" cstate="email">
            <a:extLst>
              <a:ext uri="{28A0092B-C50C-407E-A947-70E740481C1C}">
                <a14:useLocalDpi xmlns:a14="http://schemas.microsoft.com/office/drawing/2010/main" val="0"/>
              </a:ext>
            </a:extLst>
          </a:blip>
          <a:srcRect l="-74885" r="-74885"/>
          <a:stretch>
            <a:fillRect/>
          </a:stretch>
        </p:blipFill>
        <p:spPr/>
      </p:pic>
      <mc:AlternateContent xmlns:mc="http://schemas.openxmlformats.org/markup-compatibility/2006" xmlns:a14="http://schemas.microsoft.com/office/drawing/2010/main">
        <mc:Choice Requires="a14">
          <p:sp>
            <p:nvSpPr>
              <p:cNvPr id="7" name="Text Placeholder 6"/>
              <p:cNvSpPr>
                <a:spLocks noGrp="1"/>
              </p:cNvSpPr>
              <p:nvPr>
                <p:ph type="body" sz="quarter" idx="14"/>
              </p:nvPr>
            </p:nvSpPr>
            <p:spPr/>
            <p:txBody>
              <a:bodyPr>
                <a:normAutofit/>
              </a:bodyPr>
              <a:lstStyle/>
              <a:p>
                <a:r>
                  <a:rPr lang="en-US" sz="1600" dirty="0"/>
                  <a:t>A visual representation of gravitational vector field </a:t>
                </a:r>
                <a14:m>
                  <m:oMath xmlns:m="http://schemas.openxmlformats.org/officeDocument/2006/math">
                    <m:r>
                      <a:rPr lang="en-US" sz="1600" b="1" i="0" dirty="0" smtClean="0">
                        <a:latin typeface="Cambria Math"/>
                      </a:rPr>
                      <m:t>𝐅</m:t>
                    </m:r>
                    <m:r>
                      <a:rPr lang="en-US" sz="1600" i="1" dirty="0" smtClean="0">
                        <a:latin typeface="Cambria Math"/>
                      </a:rPr>
                      <m:t>=−</m:t>
                    </m:r>
                    <m:sSub>
                      <m:sSubPr>
                        <m:ctrlPr>
                          <a:rPr lang="en-US" sz="1600" i="1" dirty="0" smtClean="0">
                            <a:latin typeface="Cambria Math" panose="02040503050406030204" pitchFamily="18" charset="0"/>
                          </a:rPr>
                        </m:ctrlPr>
                      </m:sSubPr>
                      <m:e>
                        <m:r>
                          <a:rPr lang="en-US" sz="1600" b="0" i="1" dirty="0" smtClean="0">
                            <a:latin typeface="Cambria Math"/>
                          </a:rPr>
                          <m:t>𝐺𝑚</m:t>
                        </m:r>
                      </m:e>
                      <m:sub>
                        <m:r>
                          <a:rPr lang="en-US" sz="1600" b="0" i="1" dirty="0" smtClean="0">
                            <a:latin typeface="Cambria Math"/>
                          </a:rPr>
                          <m:t>1</m:t>
                        </m:r>
                      </m:sub>
                    </m:sSub>
                    <m:sSub>
                      <m:sSubPr>
                        <m:ctrlPr>
                          <a:rPr lang="en-US" sz="1600" i="1" dirty="0">
                            <a:latin typeface="Cambria Math" panose="02040503050406030204" pitchFamily="18" charset="0"/>
                          </a:rPr>
                        </m:ctrlPr>
                      </m:sSubPr>
                      <m:e>
                        <m:r>
                          <a:rPr lang="en-US" sz="1600" i="1" dirty="0">
                            <a:latin typeface="Cambria Math"/>
                          </a:rPr>
                          <m:t>𝑚</m:t>
                        </m:r>
                      </m:e>
                      <m:sub>
                        <m:r>
                          <a:rPr lang="en-US" sz="1600" b="0" i="1" dirty="0" smtClean="0">
                            <a:latin typeface="Cambria Math"/>
                          </a:rPr>
                          <m:t>2</m:t>
                        </m:r>
                      </m:sub>
                    </m:sSub>
                    <m:r>
                      <a:rPr lang="en-US" sz="1600" i="1" dirty="0">
                        <a:latin typeface="Cambria Math"/>
                      </a:rPr>
                      <m:t>〈</m:t>
                    </m:r>
                    <m:f>
                      <m:fPr>
                        <m:ctrlPr>
                          <a:rPr lang="en-US" sz="1600" i="1" dirty="0" smtClean="0">
                            <a:latin typeface="Cambria Math" panose="02040503050406030204" pitchFamily="18" charset="0"/>
                          </a:rPr>
                        </m:ctrlPr>
                      </m:fPr>
                      <m:num>
                        <m:r>
                          <a:rPr lang="en-US" sz="1600" b="0" i="1" dirty="0" smtClean="0">
                            <a:latin typeface="Cambria Math"/>
                          </a:rPr>
                          <m:t>𝑥</m:t>
                        </m:r>
                      </m:num>
                      <m:den>
                        <m:sSup>
                          <m:sSupPr>
                            <m:ctrlPr>
                              <a:rPr lang="en-US" sz="1600" i="1" dirty="0" smtClean="0">
                                <a:latin typeface="Cambria Math" panose="02040503050406030204" pitchFamily="18" charset="0"/>
                              </a:rPr>
                            </m:ctrlPr>
                          </m:sSupPr>
                          <m:e>
                            <m:r>
                              <a:rPr lang="en-US" sz="1600" b="0" i="1" dirty="0" smtClean="0">
                                <a:latin typeface="Cambria Math"/>
                              </a:rPr>
                              <m:t>𝑟</m:t>
                            </m:r>
                          </m:e>
                          <m:sup>
                            <m:r>
                              <a:rPr lang="en-US" sz="1600" b="0" i="1" dirty="0" smtClean="0">
                                <a:latin typeface="Cambria Math"/>
                              </a:rPr>
                              <m:t>3</m:t>
                            </m:r>
                          </m:sup>
                        </m:sSup>
                      </m:den>
                    </m:f>
                    <m:r>
                      <a:rPr lang="en-US" sz="1600" b="0" i="1" dirty="0" smtClean="0">
                        <a:latin typeface="Cambria Math"/>
                      </a:rPr>
                      <m:t>,</m:t>
                    </m:r>
                    <m:f>
                      <m:fPr>
                        <m:ctrlPr>
                          <a:rPr lang="en-US" sz="1600" i="1" dirty="0">
                            <a:latin typeface="Cambria Math" panose="02040503050406030204" pitchFamily="18" charset="0"/>
                          </a:rPr>
                        </m:ctrlPr>
                      </m:fPr>
                      <m:num>
                        <m:r>
                          <a:rPr lang="en-US" sz="1600" b="0" i="1" dirty="0" smtClean="0">
                            <a:latin typeface="Cambria Math"/>
                          </a:rPr>
                          <m:t>𝑦</m:t>
                        </m:r>
                      </m:num>
                      <m:den>
                        <m:sSup>
                          <m:sSupPr>
                            <m:ctrlPr>
                              <a:rPr lang="en-US" sz="1600" i="1" dirty="0">
                                <a:latin typeface="Cambria Math" panose="02040503050406030204" pitchFamily="18" charset="0"/>
                              </a:rPr>
                            </m:ctrlPr>
                          </m:sSupPr>
                          <m:e>
                            <m:r>
                              <a:rPr lang="en-US" sz="1600" i="1" dirty="0">
                                <a:latin typeface="Cambria Math"/>
                              </a:rPr>
                              <m:t>𝑟</m:t>
                            </m:r>
                          </m:e>
                          <m:sup>
                            <m:r>
                              <a:rPr lang="en-US" sz="1600" i="1" dirty="0">
                                <a:latin typeface="Cambria Math"/>
                              </a:rPr>
                              <m:t>3</m:t>
                            </m:r>
                          </m:sup>
                        </m:sSup>
                      </m:den>
                    </m:f>
                    <m:r>
                      <a:rPr lang="en-US" sz="1600" b="0" i="1" dirty="0" smtClean="0">
                        <a:latin typeface="Cambria Math"/>
                      </a:rPr>
                      <m:t>,</m:t>
                    </m:r>
                    <m:f>
                      <m:fPr>
                        <m:ctrlPr>
                          <a:rPr lang="en-US" sz="1600" i="1" dirty="0">
                            <a:latin typeface="Cambria Math" panose="02040503050406030204" pitchFamily="18" charset="0"/>
                          </a:rPr>
                        </m:ctrlPr>
                      </m:fPr>
                      <m:num>
                        <m:r>
                          <a:rPr lang="en-US" sz="1600" b="0" i="1" dirty="0" smtClean="0">
                            <a:latin typeface="Cambria Math"/>
                          </a:rPr>
                          <m:t>𝑧</m:t>
                        </m:r>
                      </m:num>
                      <m:den>
                        <m:sSup>
                          <m:sSupPr>
                            <m:ctrlPr>
                              <a:rPr lang="en-US" sz="1600" i="1" dirty="0">
                                <a:latin typeface="Cambria Math" panose="02040503050406030204" pitchFamily="18" charset="0"/>
                              </a:rPr>
                            </m:ctrlPr>
                          </m:sSupPr>
                          <m:e>
                            <m:r>
                              <a:rPr lang="en-US" sz="1600" i="1" dirty="0">
                                <a:latin typeface="Cambria Math"/>
                              </a:rPr>
                              <m:t>𝑟</m:t>
                            </m:r>
                          </m:e>
                          <m:sup>
                            <m:r>
                              <a:rPr lang="en-US" sz="1600" i="1" dirty="0">
                                <a:latin typeface="Cambria Math"/>
                              </a:rPr>
                              <m:t>3</m:t>
                            </m:r>
                          </m:sup>
                        </m:sSup>
                      </m:den>
                    </m:f>
                    <m:r>
                      <a:rPr lang="es-ES_tradnl" sz="1600" i="1" dirty="0">
                        <a:latin typeface="Cambria Math"/>
                      </a:rPr>
                      <m:t>〉</m:t>
                    </m:r>
                  </m:oMath>
                </a14:m>
                <a:r>
                  <a:rPr lang="es-ES_tradnl" sz="1600" dirty="0"/>
                  <a:t> for a large mass at the origin.</a:t>
                </a:r>
                <a:endParaRPr lang="en-US" sz="1600" dirty="0"/>
              </a:p>
            </p:txBody>
          </p:sp>
        </mc:Choice>
        <mc:Fallback xmlns="">
          <p:sp>
            <p:nvSpPr>
              <p:cNvPr id="7" name="Text Placeholder 6"/>
              <p:cNvSpPr>
                <a:spLocks noGrp="1" noRot="1" noChangeAspect="1" noMove="1" noResize="1" noEditPoints="1" noAdjustHandles="1" noChangeArrowheads="1" noChangeShapeType="1" noTextEdit="1"/>
              </p:cNvSpPr>
              <p:nvPr>
                <p:ph type="body" sz="quarter" idx="14"/>
              </p:nvPr>
            </p:nvSpPr>
            <p:spPr>
              <a:blipFill rotWithShape="1">
                <a:blip r:embed="rId3"/>
                <a:stretch>
                  <a:fillRect l="-378"/>
                </a:stretch>
              </a:blipFill>
            </p:spPr>
            <p:txBody>
              <a:bodyPr/>
              <a:lstStyle/>
              <a:p>
                <a:r>
                  <a:rPr lang="en-US">
                    <a:noFill/>
                  </a:rPr>
                  <a:t> </a:t>
                </a:r>
              </a:p>
            </p:txBody>
          </p:sp>
        </mc:Fallback>
      </mc:AlternateContent>
      <p:pic>
        <p:nvPicPr>
          <p:cNvPr id="8" name="Picture 7"/>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7772687" y="259755"/>
            <a:ext cx="1051733" cy="714850"/>
          </a:xfrm>
          <a:prstGeom prst="rect">
            <a:avLst/>
          </a:prstGeom>
        </p:spPr>
      </p:pic>
    </p:spTree>
    <p:extLst>
      <p:ext uri="{BB962C8B-B14F-4D97-AF65-F5344CB8AC3E}">
        <p14:creationId xmlns:p14="http://schemas.microsoft.com/office/powerpoint/2010/main" val="405156314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Figure 6.85</a:t>
            </a:r>
          </a:p>
        </p:txBody>
      </p:sp>
      <p:pic>
        <p:nvPicPr>
          <p:cNvPr id="2" name="Picture Placeholder 1" descr="A Disk D_r is a small disk in a continuous vector field in three dimensions. The radius of the disk is labeled r, and the center is labeled P_0. The arrows appear to have negative x components, slightly positive y components, and positive z components that become larger as z becomes larger."/>
          <p:cNvPicPr>
            <a:picLocks noGrp="1" noChangeAspect="1"/>
          </p:cNvPicPr>
          <p:nvPr>
            <p:ph type="pic" sz="quarter" idx="13"/>
          </p:nvPr>
        </p:nvPicPr>
        <p:blipFill>
          <a:blip r:embed="rId2" cstate="email">
            <a:extLst>
              <a:ext uri="{28A0092B-C50C-407E-A947-70E740481C1C}">
                <a14:useLocalDpi xmlns:a14="http://schemas.microsoft.com/office/drawing/2010/main" val="0"/>
              </a:ext>
            </a:extLst>
          </a:blip>
          <a:srcRect l="-69524" r="-69524"/>
          <a:stretch>
            <a:fillRect/>
          </a:stretch>
        </p:blipFill>
        <p:spPr/>
      </p:pic>
      <mc:AlternateContent xmlns:mc="http://schemas.openxmlformats.org/markup-compatibility/2006" xmlns:a14="http://schemas.microsoft.com/office/drawing/2010/main">
        <mc:Choice Requires="a14">
          <p:sp>
            <p:nvSpPr>
              <p:cNvPr id="7" name="Text Placeholder 6"/>
              <p:cNvSpPr>
                <a:spLocks noGrp="1"/>
              </p:cNvSpPr>
              <p:nvPr>
                <p:ph type="body" sz="quarter" idx="14"/>
              </p:nvPr>
            </p:nvSpPr>
            <p:spPr/>
            <p:txBody>
              <a:bodyPr>
                <a:normAutofit/>
              </a:bodyPr>
              <a:lstStyle/>
              <a:p>
                <a:r>
                  <a:rPr lang="en-US" sz="1600" dirty="0"/>
                  <a:t>Disk </a:t>
                </a:r>
                <a14:m>
                  <m:oMath xmlns:m="http://schemas.openxmlformats.org/officeDocument/2006/math">
                    <m:sSub>
                      <m:sSubPr>
                        <m:ctrlPr>
                          <a:rPr lang="en-US" sz="1600" i="1" dirty="0" smtClean="0">
                            <a:latin typeface="Cambria Math" panose="02040503050406030204" pitchFamily="18" charset="0"/>
                          </a:rPr>
                        </m:ctrlPr>
                      </m:sSubPr>
                      <m:e>
                        <m:r>
                          <a:rPr lang="en-US" sz="1600" i="1" dirty="0">
                            <a:latin typeface="Cambria Math"/>
                          </a:rPr>
                          <m:t>𝐷</m:t>
                        </m:r>
                      </m:e>
                      <m:sub>
                        <m:r>
                          <a:rPr lang="en-US" sz="1600" b="0" i="1" dirty="0" smtClean="0">
                            <a:latin typeface="Cambria Math"/>
                          </a:rPr>
                          <m:t>𝑟</m:t>
                        </m:r>
                      </m:sub>
                    </m:sSub>
                  </m:oMath>
                </a14:m>
                <a:r>
                  <a:rPr lang="en-US" sz="1600" b="1" dirty="0"/>
                  <a:t> </a:t>
                </a:r>
                <a:r>
                  <a:rPr lang="en-US" sz="1600" dirty="0"/>
                  <a:t>is a small disk in a continuous vector field.</a:t>
                </a:r>
              </a:p>
            </p:txBody>
          </p:sp>
        </mc:Choice>
        <mc:Fallback xmlns="">
          <p:sp>
            <p:nvSpPr>
              <p:cNvPr id="7" name="Text Placeholder 6"/>
              <p:cNvSpPr>
                <a:spLocks noGrp="1" noRot="1" noChangeAspect="1" noMove="1" noResize="1" noEditPoints="1" noAdjustHandles="1" noChangeArrowheads="1" noChangeShapeType="1" noTextEdit="1"/>
              </p:cNvSpPr>
              <p:nvPr>
                <p:ph type="body" sz="quarter" idx="14"/>
              </p:nvPr>
            </p:nvSpPr>
            <p:spPr>
              <a:blipFill rotWithShape="1">
                <a:blip r:embed="rId3"/>
                <a:stretch>
                  <a:fillRect l="-378" t="-1571"/>
                </a:stretch>
              </a:blipFill>
            </p:spPr>
            <p:txBody>
              <a:bodyPr/>
              <a:lstStyle/>
              <a:p>
                <a:r>
                  <a:rPr lang="en-US">
                    <a:noFill/>
                  </a:rPr>
                  <a:t> </a:t>
                </a:r>
              </a:p>
            </p:txBody>
          </p:sp>
        </mc:Fallback>
      </mc:AlternateContent>
      <p:pic>
        <p:nvPicPr>
          <p:cNvPr id="8" name="Picture 7"/>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7772687" y="259755"/>
            <a:ext cx="1051733" cy="714850"/>
          </a:xfrm>
          <a:prstGeom prst="rect">
            <a:avLst/>
          </a:prstGeom>
        </p:spPr>
      </p:pic>
    </p:spTree>
    <p:extLst>
      <p:ext uri="{BB962C8B-B14F-4D97-AF65-F5344CB8AC3E}">
        <p14:creationId xmlns:p14="http://schemas.microsoft.com/office/powerpoint/2010/main" val="118144922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Figure 6.86</a:t>
            </a:r>
          </a:p>
        </p:txBody>
      </p:sp>
      <p:pic>
        <p:nvPicPr>
          <p:cNvPr id="2" name="Picture Placeholder 1" descr="A diagram of a tiny paddlewheel in water. A segment is stretching up out of its center, and that has an arrow labeled curl v. Red arrows are drawn to show the rotation of the wheel in a counterclockwise direction."/>
          <p:cNvPicPr>
            <a:picLocks noGrp="1" noChangeAspect="1"/>
          </p:cNvPicPr>
          <p:nvPr>
            <p:ph type="pic" sz="quarter" idx="13"/>
          </p:nvPr>
        </p:nvPicPr>
        <p:blipFill>
          <a:blip r:embed="rId2" cstate="email">
            <a:extLst>
              <a:ext uri="{28A0092B-C50C-407E-A947-70E740481C1C}">
                <a14:useLocalDpi xmlns:a14="http://schemas.microsoft.com/office/drawing/2010/main" val="0"/>
              </a:ext>
            </a:extLst>
          </a:blip>
          <a:srcRect l="-44369" r="-44369"/>
          <a:stretch>
            <a:fillRect/>
          </a:stretch>
        </p:blipFill>
        <p:spPr/>
      </p:pic>
      <p:sp>
        <p:nvSpPr>
          <p:cNvPr id="7" name="Text Placeholder 6"/>
          <p:cNvSpPr>
            <a:spLocks noGrp="1"/>
          </p:cNvSpPr>
          <p:nvPr>
            <p:ph type="body" sz="quarter" idx="14"/>
          </p:nvPr>
        </p:nvSpPr>
        <p:spPr/>
        <p:txBody>
          <a:bodyPr>
            <a:normAutofit/>
          </a:bodyPr>
          <a:lstStyle/>
          <a:p>
            <a:r>
              <a:rPr lang="en-US" sz="1600" dirty="0"/>
              <a:t>To visualize curl at a point, imagine placing a tiny paddlewheel at that point in the vector field.</a:t>
            </a:r>
          </a:p>
        </p:txBody>
      </p:sp>
      <p:pic>
        <p:nvPicPr>
          <p:cNvPr id="8" name="Picture 7"/>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7772687" y="259755"/>
            <a:ext cx="1051733" cy="714850"/>
          </a:xfrm>
          <a:prstGeom prst="rect">
            <a:avLst/>
          </a:prstGeom>
        </p:spPr>
      </p:pic>
    </p:spTree>
    <p:extLst>
      <p:ext uri="{BB962C8B-B14F-4D97-AF65-F5344CB8AC3E}">
        <p14:creationId xmlns:p14="http://schemas.microsoft.com/office/powerpoint/2010/main" val="15757960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Figure 6.87</a:t>
            </a:r>
          </a:p>
        </p:txBody>
      </p:sp>
      <p:pic>
        <p:nvPicPr>
          <p:cNvPr id="2" name="Picture Placeholder 1" descr="A diagram of a closed surface S, vector field, and solid E enclosed by the surface in three dimensions. The surface is a roughly rectangular prism with curved sides. The normal vectors stretch out and away from the surface. The arrows have negative x components and positive y and z components."/>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38524" r="-38524"/>
          <a:stretch>
            <a:fillRect/>
          </a:stretch>
        </p:blipFill>
        <p:spPr/>
      </p:pic>
      <mc:AlternateContent xmlns:mc="http://schemas.openxmlformats.org/markup-compatibility/2006" xmlns:a14="http://schemas.microsoft.com/office/drawing/2010/main">
        <mc:Choice Requires="a14">
          <p:sp>
            <p:nvSpPr>
              <p:cNvPr id="7" name="Text Placeholder 6"/>
              <p:cNvSpPr>
                <a:spLocks noGrp="1"/>
              </p:cNvSpPr>
              <p:nvPr>
                <p:ph type="body" sz="quarter" idx="14"/>
              </p:nvPr>
            </p:nvSpPr>
            <p:spPr/>
            <p:txBody>
              <a:bodyPr>
                <a:normAutofit/>
              </a:bodyPr>
              <a:lstStyle/>
              <a:p>
                <a:r>
                  <a:rPr lang="en-US" sz="1600" dirty="0"/>
                  <a:t>The divergence theorem relates a flux integral across a closed surface </a:t>
                </a:r>
                <a14:m>
                  <m:oMath xmlns:m="http://schemas.openxmlformats.org/officeDocument/2006/math">
                    <m:r>
                      <a:rPr lang="en-US" sz="1600" i="1" dirty="0" smtClean="0">
                        <a:latin typeface="Cambria Math"/>
                      </a:rPr>
                      <m:t>𝑆</m:t>
                    </m:r>
                  </m:oMath>
                </a14:m>
                <a:r>
                  <a:rPr lang="en-US" sz="1600" dirty="0"/>
                  <a:t> to a triple integral over solid </a:t>
                </a:r>
                <a14:m>
                  <m:oMath xmlns:m="http://schemas.openxmlformats.org/officeDocument/2006/math">
                    <m:r>
                      <a:rPr lang="en-US" sz="1600" i="1" dirty="0" smtClean="0">
                        <a:latin typeface="Cambria Math"/>
                      </a:rPr>
                      <m:t>𝐸</m:t>
                    </m:r>
                  </m:oMath>
                </a14:m>
                <a:r>
                  <a:rPr lang="en-US" sz="1600" dirty="0"/>
                  <a:t> enclosed by the surface.</a:t>
                </a:r>
              </a:p>
            </p:txBody>
          </p:sp>
        </mc:Choice>
        <mc:Fallback xmlns="">
          <p:sp>
            <p:nvSpPr>
              <p:cNvPr id="7" name="Text Placeholder 6"/>
              <p:cNvSpPr>
                <a:spLocks noGrp="1" noRot="1" noChangeAspect="1" noMove="1" noResize="1" noEditPoints="1" noAdjustHandles="1" noChangeArrowheads="1" noChangeShapeType="1" noTextEdit="1"/>
              </p:cNvSpPr>
              <p:nvPr>
                <p:ph type="body" sz="quarter" idx="14"/>
              </p:nvPr>
            </p:nvSpPr>
            <p:spPr>
              <a:blipFill rotWithShape="1">
                <a:blip r:embed="rId3"/>
                <a:stretch>
                  <a:fillRect l="-378" t="-1571"/>
                </a:stretch>
              </a:blipFill>
            </p:spPr>
            <p:txBody>
              <a:bodyPr/>
              <a:lstStyle/>
              <a:p>
                <a:r>
                  <a:rPr lang="en-US">
                    <a:noFill/>
                  </a:rPr>
                  <a:t> </a:t>
                </a:r>
              </a:p>
            </p:txBody>
          </p:sp>
        </mc:Fallback>
      </mc:AlternateContent>
      <p:pic>
        <p:nvPicPr>
          <p:cNvPr id="8" name="Picture 7"/>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7772687" y="259755"/>
            <a:ext cx="1051733" cy="714850"/>
          </a:xfrm>
          <a:prstGeom prst="rect">
            <a:avLst/>
          </a:prstGeom>
        </p:spPr>
      </p:pic>
    </p:spTree>
    <p:extLst>
      <p:ext uri="{BB962C8B-B14F-4D97-AF65-F5344CB8AC3E}">
        <p14:creationId xmlns:p14="http://schemas.microsoft.com/office/powerpoint/2010/main" val="218703032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Figure 6.88</a:t>
            </a:r>
          </a:p>
        </p:txBody>
      </p:sp>
      <p:pic>
        <p:nvPicPr>
          <p:cNvPr id="2" name="Picture Placeholder 1" descr="This figure has three diagrams. The first is a surface E in three dimensions with a small box B inside it. The second just has box B. The height is labeled as delta z, the width is labeled as delta x, and the width is labeled as delta y. An arrow perpendicular to the top points up and away from the box and is labeled k. An arrow perpendicular to the bottom points down and away from the box and is labeled –k. The third diagram is a side views of box B. The center is (x, y, z), the midpoint of the side below it is (x, y, z – delta z / 2), and the midpoint of the size above it is (x, y, z + delta z / 2). The height is delta z."/>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t="-8163" b="-8163"/>
          <a:stretch>
            <a:fillRect/>
          </a:stretch>
        </p:blipFill>
        <p:spPr/>
      </p:pic>
      <mc:AlternateContent xmlns:mc="http://schemas.openxmlformats.org/markup-compatibility/2006" xmlns:a14="http://schemas.microsoft.com/office/drawing/2010/main">
        <mc:Choice Requires="a14">
          <p:sp>
            <p:nvSpPr>
              <p:cNvPr id="7" name="Text Placeholder 6"/>
              <p:cNvSpPr>
                <a:spLocks noGrp="1"/>
              </p:cNvSpPr>
              <p:nvPr>
                <p:ph type="body" sz="quarter" idx="14"/>
              </p:nvPr>
            </p:nvSpPr>
            <p:spPr/>
            <p:txBody>
              <a:bodyPr>
                <a:noAutofit/>
              </a:bodyPr>
              <a:lstStyle/>
              <a:p>
                <a:pPr marL="342900" indent="-342900">
                  <a:buFontTx/>
                  <a:buAutoNum type="alphaLcParenBoth"/>
                </a:pPr>
                <a:r>
                  <a:rPr lang="en-US" sz="1600" dirty="0"/>
                  <a:t>A small box </a:t>
                </a:r>
                <a14:m>
                  <m:oMath xmlns:m="http://schemas.openxmlformats.org/officeDocument/2006/math">
                    <m:r>
                      <a:rPr lang="en-US" sz="1600" i="1" dirty="0" smtClean="0">
                        <a:latin typeface="Cambria Math"/>
                      </a:rPr>
                      <m:t>𝐵</m:t>
                    </m:r>
                  </m:oMath>
                </a14:m>
                <a:r>
                  <a:rPr lang="en-US" sz="1600" dirty="0"/>
                  <a:t> inside surface </a:t>
                </a:r>
                <a14:m>
                  <m:oMath xmlns:m="http://schemas.openxmlformats.org/officeDocument/2006/math">
                    <m:r>
                      <a:rPr lang="en-US" sz="1600" i="1" dirty="0" smtClean="0">
                        <a:latin typeface="Cambria Math"/>
                      </a:rPr>
                      <m:t>𝐸</m:t>
                    </m:r>
                  </m:oMath>
                </a14:m>
                <a:r>
                  <a:rPr lang="en-US" sz="1600" dirty="0"/>
                  <a:t> has sides parallel to the coordinate planes.</a:t>
                </a:r>
              </a:p>
              <a:p>
                <a:pPr marL="342900" indent="-342900">
                  <a:buFontTx/>
                  <a:buAutoNum type="alphaLcParenBoth"/>
                </a:pPr>
                <a:r>
                  <a:rPr lang="en-US" sz="1600" dirty="0"/>
                  <a:t>Box </a:t>
                </a:r>
                <a14:m>
                  <m:oMath xmlns:m="http://schemas.openxmlformats.org/officeDocument/2006/math">
                    <m:r>
                      <a:rPr lang="en-US" sz="1600" i="1" dirty="0" smtClean="0">
                        <a:latin typeface="Cambria Math"/>
                      </a:rPr>
                      <m:t>𝐵</m:t>
                    </m:r>
                  </m:oMath>
                </a14:m>
                <a:r>
                  <a:rPr lang="en-US" sz="1600" dirty="0"/>
                  <a:t> has side lengths </a:t>
                </a:r>
                <a14:m>
                  <m:oMath xmlns:m="http://schemas.openxmlformats.org/officeDocument/2006/math">
                    <m:r>
                      <m:rPr>
                        <m:sty m:val="p"/>
                      </m:rPr>
                      <a:rPr lang="en-US" sz="1600" i="0" dirty="0" smtClean="0">
                        <a:latin typeface="Cambria Math"/>
                      </a:rPr>
                      <m:t>Δ</m:t>
                    </m:r>
                    <m:r>
                      <a:rPr lang="en-US" sz="1600" i="1" dirty="0">
                        <a:latin typeface="Cambria Math"/>
                      </a:rPr>
                      <m:t>𝑥</m:t>
                    </m:r>
                  </m:oMath>
                </a14:m>
                <a:r>
                  <a:rPr lang="en-US" sz="1600" dirty="0"/>
                  <a:t>, </a:t>
                </a:r>
                <a14:m>
                  <m:oMath xmlns:m="http://schemas.openxmlformats.org/officeDocument/2006/math">
                    <m:r>
                      <m:rPr>
                        <m:sty m:val="p"/>
                      </m:rPr>
                      <a:rPr lang="en-US" sz="1600" dirty="0">
                        <a:latin typeface="Cambria Math"/>
                      </a:rPr>
                      <m:t>Δ</m:t>
                    </m:r>
                    <m:r>
                      <a:rPr lang="en-US" sz="1600" b="0" i="1" dirty="0" smtClean="0">
                        <a:latin typeface="Cambria Math"/>
                      </a:rPr>
                      <m:t>𝑦</m:t>
                    </m:r>
                  </m:oMath>
                </a14:m>
                <a:r>
                  <a:rPr lang="en-US" sz="1600" dirty="0"/>
                  <a:t>, and </a:t>
                </a:r>
                <a14:m>
                  <m:oMath xmlns:m="http://schemas.openxmlformats.org/officeDocument/2006/math">
                    <m:r>
                      <m:rPr>
                        <m:sty m:val="p"/>
                      </m:rPr>
                      <a:rPr lang="en-US" sz="1600" dirty="0">
                        <a:latin typeface="Cambria Math"/>
                      </a:rPr>
                      <m:t>Δ</m:t>
                    </m:r>
                    <m:r>
                      <a:rPr lang="en-US" sz="1600" b="0" i="1" dirty="0" smtClean="0">
                        <a:latin typeface="Cambria Math"/>
                      </a:rPr>
                      <m:t>𝑧</m:t>
                    </m:r>
                  </m:oMath>
                </a14:m>
                <a:endParaRPr lang="en-US" sz="1600" dirty="0"/>
              </a:p>
              <a:p>
                <a:pPr marL="342900" indent="-342900">
                  <a:buFontTx/>
                  <a:buAutoNum type="alphaLcParenBoth"/>
                </a:pPr>
                <a:r>
                  <a:rPr lang="en-US" sz="1600" dirty="0"/>
                  <a:t>If we look at the side view of </a:t>
                </a:r>
                <a14:m>
                  <m:oMath xmlns:m="http://schemas.openxmlformats.org/officeDocument/2006/math">
                    <m:r>
                      <a:rPr lang="en-US" sz="1600" i="1" dirty="0" smtClean="0">
                        <a:latin typeface="Cambria Math"/>
                      </a:rPr>
                      <m:t>𝐵</m:t>
                    </m:r>
                  </m:oMath>
                </a14:m>
                <a:r>
                  <a:rPr lang="en-US" sz="1600" dirty="0"/>
                  <a:t>, we see that, since </a:t>
                </a:r>
                <a14:m>
                  <m:oMath xmlns:m="http://schemas.openxmlformats.org/officeDocument/2006/math">
                    <m:r>
                      <a:rPr lang="en-US" sz="1600" i="1" dirty="0" smtClean="0">
                        <a:latin typeface="Cambria Math"/>
                      </a:rPr>
                      <m:t>(</m:t>
                    </m:r>
                    <m:r>
                      <a:rPr lang="en-US" sz="1600" i="1" dirty="0" smtClean="0">
                        <a:latin typeface="Cambria Math"/>
                      </a:rPr>
                      <m:t>𝑥</m:t>
                    </m:r>
                    <m:r>
                      <a:rPr lang="en-US" sz="1600" i="1" dirty="0" smtClean="0">
                        <a:latin typeface="Cambria Math"/>
                      </a:rPr>
                      <m:t>, </m:t>
                    </m:r>
                    <m:r>
                      <a:rPr lang="en-US" sz="1600" i="1" dirty="0" smtClean="0">
                        <a:latin typeface="Cambria Math"/>
                      </a:rPr>
                      <m:t>𝑦</m:t>
                    </m:r>
                    <m:r>
                      <a:rPr lang="en-US" sz="1600" i="1" dirty="0" smtClean="0">
                        <a:latin typeface="Cambria Math"/>
                      </a:rPr>
                      <m:t>, </m:t>
                    </m:r>
                    <m:r>
                      <a:rPr lang="en-US" sz="1600" i="1" dirty="0" smtClean="0">
                        <a:latin typeface="Cambria Math"/>
                      </a:rPr>
                      <m:t>𝑧</m:t>
                    </m:r>
                    <m:r>
                      <a:rPr lang="en-US" sz="1600" i="1" dirty="0" smtClean="0">
                        <a:latin typeface="Cambria Math"/>
                      </a:rPr>
                      <m:t>)</m:t>
                    </m:r>
                  </m:oMath>
                </a14:m>
                <a:r>
                  <a:rPr lang="en-US" sz="1600" dirty="0"/>
                  <a:t> is the center of the box, to get to the top of the box we must travel a vertical distance of </a:t>
                </a:r>
                <a14:m>
                  <m:oMath xmlns:m="http://schemas.openxmlformats.org/officeDocument/2006/math">
                    <m:r>
                      <m:rPr>
                        <m:sty m:val="p"/>
                      </m:rPr>
                      <a:rPr lang="en-US" sz="1600" i="0" dirty="0" smtClean="0">
                        <a:latin typeface="Cambria Math"/>
                      </a:rPr>
                      <m:t>Δ</m:t>
                    </m:r>
                    <m:r>
                      <a:rPr lang="en-US" sz="1600" i="1" dirty="0">
                        <a:latin typeface="Cambria Math"/>
                      </a:rPr>
                      <m:t>𝑧</m:t>
                    </m:r>
                    <m:r>
                      <a:rPr lang="en-US" sz="1600" i="1" dirty="0">
                        <a:latin typeface="Cambria Math"/>
                      </a:rPr>
                      <m:t>/2</m:t>
                    </m:r>
                  </m:oMath>
                </a14:m>
                <a:r>
                  <a:rPr lang="en-US" sz="1600" dirty="0"/>
                  <a:t> up from </a:t>
                </a:r>
                <a14:m>
                  <m:oMath xmlns:m="http://schemas.openxmlformats.org/officeDocument/2006/math">
                    <m:r>
                      <a:rPr lang="en-US" sz="1600" i="1" dirty="0" smtClean="0">
                        <a:latin typeface="Cambria Math"/>
                      </a:rPr>
                      <m:t>(</m:t>
                    </m:r>
                    <m:r>
                      <a:rPr lang="en-US" sz="1600" i="1" dirty="0" smtClean="0">
                        <a:latin typeface="Cambria Math"/>
                      </a:rPr>
                      <m:t>𝑥</m:t>
                    </m:r>
                    <m:r>
                      <a:rPr lang="en-US" sz="1600" i="1" dirty="0" smtClean="0">
                        <a:latin typeface="Cambria Math"/>
                      </a:rPr>
                      <m:t>, </m:t>
                    </m:r>
                    <m:r>
                      <a:rPr lang="en-US" sz="1600" i="1" dirty="0" smtClean="0">
                        <a:latin typeface="Cambria Math"/>
                      </a:rPr>
                      <m:t>𝑦</m:t>
                    </m:r>
                    <m:r>
                      <a:rPr lang="en-US" sz="1600" i="1" dirty="0" smtClean="0">
                        <a:latin typeface="Cambria Math"/>
                      </a:rPr>
                      <m:t>, </m:t>
                    </m:r>
                    <m:r>
                      <a:rPr lang="en-US" sz="1600" i="1" dirty="0" smtClean="0">
                        <a:latin typeface="Cambria Math"/>
                      </a:rPr>
                      <m:t>𝑧</m:t>
                    </m:r>
                    <m:r>
                      <a:rPr lang="en-US" sz="1600" i="1" dirty="0" smtClean="0">
                        <a:latin typeface="Cambria Math"/>
                      </a:rPr>
                      <m:t>)</m:t>
                    </m:r>
                  </m:oMath>
                </a14:m>
                <a:r>
                  <a:rPr lang="en-US" sz="1600" dirty="0"/>
                  <a:t>. Similarly, to get to the bottom of the box we must travel a distance </a:t>
                </a:r>
                <a14:m>
                  <m:oMath xmlns:m="http://schemas.openxmlformats.org/officeDocument/2006/math">
                    <m:r>
                      <m:rPr>
                        <m:sty m:val="p"/>
                      </m:rPr>
                      <a:rPr lang="en-US" sz="1600" i="0" dirty="0" smtClean="0">
                        <a:latin typeface="Cambria Math"/>
                      </a:rPr>
                      <m:t>Δ</m:t>
                    </m:r>
                    <m:r>
                      <a:rPr lang="en-US" sz="1600" i="1" dirty="0">
                        <a:latin typeface="Cambria Math"/>
                      </a:rPr>
                      <m:t>𝑧</m:t>
                    </m:r>
                    <m:r>
                      <a:rPr lang="en-US" sz="1600" i="1" dirty="0">
                        <a:latin typeface="Cambria Math"/>
                      </a:rPr>
                      <m:t>/2</m:t>
                    </m:r>
                  </m:oMath>
                </a14:m>
                <a:r>
                  <a:rPr lang="en-US" sz="1600" dirty="0"/>
                  <a:t> down from </a:t>
                </a:r>
                <a14:m>
                  <m:oMath xmlns:m="http://schemas.openxmlformats.org/officeDocument/2006/math">
                    <m:r>
                      <a:rPr lang="en-US" sz="1600" i="1" dirty="0" smtClean="0">
                        <a:latin typeface="Cambria Math"/>
                      </a:rPr>
                      <m:t>(</m:t>
                    </m:r>
                    <m:r>
                      <a:rPr lang="en-US" sz="1600" i="1" dirty="0" smtClean="0">
                        <a:latin typeface="Cambria Math"/>
                      </a:rPr>
                      <m:t>𝑥</m:t>
                    </m:r>
                    <m:r>
                      <a:rPr lang="en-US" sz="1600" i="1" dirty="0" smtClean="0">
                        <a:latin typeface="Cambria Math"/>
                      </a:rPr>
                      <m:t>, </m:t>
                    </m:r>
                    <m:r>
                      <a:rPr lang="en-US" sz="1600" i="1" dirty="0" smtClean="0">
                        <a:latin typeface="Cambria Math"/>
                      </a:rPr>
                      <m:t>𝑦</m:t>
                    </m:r>
                    <m:r>
                      <a:rPr lang="en-US" sz="1600" i="1" dirty="0" smtClean="0">
                        <a:latin typeface="Cambria Math"/>
                      </a:rPr>
                      <m:t>, </m:t>
                    </m:r>
                    <m:r>
                      <a:rPr lang="en-US" sz="1600" i="1" dirty="0" smtClean="0">
                        <a:latin typeface="Cambria Math"/>
                      </a:rPr>
                      <m:t>𝑧</m:t>
                    </m:r>
                    <m:r>
                      <a:rPr lang="en-US" sz="1600" i="1" dirty="0" smtClean="0">
                        <a:latin typeface="Cambria Math"/>
                      </a:rPr>
                      <m:t>)</m:t>
                    </m:r>
                  </m:oMath>
                </a14:m>
                <a:r>
                  <a:rPr lang="en-US" sz="1600" dirty="0"/>
                  <a:t>.</a:t>
                </a:r>
              </a:p>
            </p:txBody>
          </p:sp>
        </mc:Choice>
        <mc:Fallback xmlns="">
          <p:sp>
            <p:nvSpPr>
              <p:cNvPr id="7" name="Text Placeholder 6"/>
              <p:cNvSpPr>
                <a:spLocks noGrp="1" noRot="1" noChangeAspect="1" noMove="1" noResize="1" noEditPoints="1" noAdjustHandles="1" noChangeArrowheads="1" noChangeShapeType="1" noTextEdit="1"/>
              </p:cNvSpPr>
              <p:nvPr>
                <p:ph type="body" sz="quarter" idx="14"/>
              </p:nvPr>
            </p:nvSpPr>
            <p:spPr>
              <a:blipFill rotWithShape="1">
                <a:blip r:embed="rId3"/>
                <a:stretch>
                  <a:fillRect l="-227" t="-1571" b="-61780"/>
                </a:stretch>
              </a:blipFill>
            </p:spPr>
            <p:txBody>
              <a:bodyPr/>
              <a:lstStyle/>
              <a:p>
                <a:r>
                  <a:rPr lang="en-US">
                    <a:noFill/>
                  </a:rPr>
                  <a:t> </a:t>
                </a:r>
              </a:p>
            </p:txBody>
          </p:sp>
        </mc:Fallback>
      </mc:AlternateContent>
      <p:pic>
        <p:nvPicPr>
          <p:cNvPr id="8" name="Picture 7"/>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7772687" y="259755"/>
            <a:ext cx="1051733" cy="714850"/>
          </a:xfrm>
          <a:prstGeom prst="rect">
            <a:avLst/>
          </a:prstGeom>
        </p:spPr>
      </p:pic>
    </p:spTree>
    <p:extLst>
      <p:ext uri="{BB962C8B-B14F-4D97-AF65-F5344CB8AC3E}">
        <p14:creationId xmlns:p14="http://schemas.microsoft.com/office/powerpoint/2010/main" val="71164102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endParaRPr lang="en-US" dirty="0"/>
          </a:p>
        </p:txBody>
      </p:sp>
      <p:pic>
        <p:nvPicPr>
          <p:cNvPr id="2" name="Picture Placeholder 1" descr="This figure is a vector diagram in three dimensions. The cone x^2 + y^2 = z^2 is shown. Its point is at the origin, and it opens up. There is a cover across the top. The arrows seem to be following the shape of the cone."/>
          <p:cNvPicPr>
            <a:picLocks noGrp="1" noChangeAspect="1"/>
          </p:cNvPicPr>
          <p:nvPr>
            <p:ph type="pic" sz="quarter" idx="13"/>
          </p:nvPr>
        </p:nvPicPr>
        <p:blipFill>
          <a:blip r:embed="rId2" cstate="email">
            <a:extLst>
              <a:ext uri="{28A0092B-C50C-407E-A947-70E740481C1C}">
                <a14:useLocalDpi xmlns:a14="http://schemas.microsoft.com/office/drawing/2010/main" val="0"/>
              </a:ext>
            </a:extLst>
          </a:blip>
          <a:srcRect l="-85493" r="-85493"/>
          <a:stretch>
            <a:fillRect/>
          </a:stretch>
        </p:blipFill>
        <p:spPr/>
      </p:pic>
      <p:sp>
        <p:nvSpPr>
          <p:cNvPr id="7" name="Text Placeholder 6"/>
          <p:cNvSpPr>
            <a:spLocks noGrp="1"/>
          </p:cNvSpPr>
          <p:nvPr>
            <p:ph type="body" sz="quarter" idx="14"/>
          </p:nvPr>
        </p:nvSpPr>
        <p:spPr/>
        <p:txBody>
          <a:bodyPr>
            <a:normAutofit/>
          </a:bodyPr>
          <a:lstStyle/>
          <a:p>
            <a:endParaRPr lang="en-US" sz="1600" dirty="0"/>
          </a:p>
        </p:txBody>
      </p:sp>
      <p:pic>
        <p:nvPicPr>
          <p:cNvPr id="8" name="Picture 7"/>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7772687" y="259755"/>
            <a:ext cx="1051733" cy="714850"/>
          </a:xfrm>
          <a:prstGeom prst="rect">
            <a:avLst/>
          </a:prstGeom>
        </p:spPr>
      </p:pic>
    </p:spTree>
    <p:extLst>
      <p:ext uri="{BB962C8B-B14F-4D97-AF65-F5344CB8AC3E}">
        <p14:creationId xmlns:p14="http://schemas.microsoft.com/office/powerpoint/2010/main" val="354324939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Figure 6.89</a:t>
            </a:r>
          </a:p>
        </p:txBody>
      </p:sp>
      <p:pic>
        <p:nvPicPr>
          <p:cNvPr id="2" name="Picture Placeholder 1" descr="This figure is a diagram of ball B_r, with small radius r centered at P. Arrows are drawn pointing up and to the right across the ball."/>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61224" r="-61224"/>
          <a:stretch>
            <a:fillRect/>
          </a:stretch>
        </p:blipFill>
        <p:spPr/>
      </p:pic>
      <mc:AlternateContent xmlns:mc="http://schemas.openxmlformats.org/markup-compatibility/2006" xmlns:a14="http://schemas.microsoft.com/office/drawing/2010/main">
        <mc:Choice Requires="a14">
          <p:sp>
            <p:nvSpPr>
              <p:cNvPr id="7" name="Text Placeholder 6"/>
              <p:cNvSpPr>
                <a:spLocks noGrp="1"/>
              </p:cNvSpPr>
              <p:nvPr>
                <p:ph type="body" sz="quarter" idx="14"/>
              </p:nvPr>
            </p:nvSpPr>
            <p:spPr/>
            <p:txBody>
              <a:bodyPr>
                <a:normAutofit/>
              </a:bodyPr>
              <a:lstStyle/>
              <a:p>
                <a:r>
                  <a:rPr lang="en-US" sz="1600" dirty="0"/>
                  <a:t>Ball </a:t>
                </a:r>
                <a14:m>
                  <m:oMath xmlns:m="http://schemas.openxmlformats.org/officeDocument/2006/math">
                    <m:sSub>
                      <m:sSubPr>
                        <m:ctrlPr>
                          <a:rPr lang="en-US" sz="1600" i="1" dirty="0" smtClean="0">
                            <a:latin typeface="Cambria Math" panose="02040503050406030204" pitchFamily="18" charset="0"/>
                          </a:rPr>
                        </m:ctrlPr>
                      </m:sSubPr>
                      <m:e>
                        <m:r>
                          <a:rPr lang="en-US" sz="1600" i="1" dirty="0">
                            <a:latin typeface="Cambria Math"/>
                          </a:rPr>
                          <m:t>𝐵</m:t>
                        </m:r>
                      </m:e>
                      <m:sub>
                        <m:r>
                          <a:rPr lang="en-US" sz="1600" b="0" i="1" dirty="0" smtClean="0">
                            <a:latin typeface="Cambria Math"/>
                          </a:rPr>
                          <m:t>𝑟</m:t>
                        </m:r>
                      </m:sub>
                    </m:sSub>
                  </m:oMath>
                </a14:m>
                <a:r>
                  <a:rPr lang="en-US" sz="1600" b="1" dirty="0"/>
                  <a:t> </a:t>
                </a:r>
                <a:r>
                  <a:rPr lang="en-US" sz="1600" dirty="0"/>
                  <a:t>of small radius </a:t>
                </a:r>
                <a14:m>
                  <m:oMath xmlns:m="http://schemas.openxmlformats.org/officeDocument/2006/math">
                    <m:r>
                      <a:rPr lang="en-US" sz="1600" i="1" dirty="0" smtClean="0">
                        <a:latin typeface="Cambria Math"/>
                      </a:rPr>
                      <m:t>𝑟</m:t>
                    </m:r>
                  </m:oMath>
                </a14:m>
                <a:r>
                  <a:rPr lang="en-US" sz="1600" i="1" dirty="0"/>
                  <a:t> </a:t>
                </a:r>
                <a:r>
                  <a:rPr lang="en-US" sz="1600" dirty="0"/>
                  <a:t>centered at </a:t>
                </a:r>
                <a14:m>
                  <m:oMath xmlns:m="http://schemas.openxmlformats.org/officeDocument/2006/math">
                    <m:r>
                      <a:rPr lang="en-US" sz="1600" i="1" dirty="0" smtClean="0">
                        <a:latin typeface="Cambria Math"/>
                      </a:rPr>
                      <m:t>𝑃</m:t>
                    </m:r>
                  </m:oMath>
                </a14:m>
                <a:r>
                  <a:rPr lang="en-US" sz="1600" dirty="0"/>
                  <a:t>.</a:t>
                </a:r>
              </a:p>
            </p:txBody>
          </p:sp>
        </mc:Choice>
        <mc:Fallback xmlns="">
          <p:sp>
            <p:nvSpPr>
              <p:cNvPr id="7" name="Text Placeholder 6"/>
              <p:cNvSpPr>
                <a:spLocks noGrp="1" noRot="1" noChangeAspect="1" noMove="1" noResize="1" noEditPoints="1" noAdjustHandles="1" noChangeArrowheads="1" noChangeShapeType="1" noTextEdit="1"/>
              </p:cNvSpPr>
              <p:nvPr>
                <p:ph type="body" sz="quarter" idx="14"/>
              </p:nvPr>
            </p:nvSpPr>
            <p:spPr>
              <a:blipFill rotWithShape="1">
                <a:blip r:embed="rId3"/>
                <a:stretch>
                  <a:fillRect l="-378" t="-1571"/>
                </a:stretch>
              </a:blipFill>
            </p:spPr>
            <p:txBody>
              <a:bodyPr/>
              <a:lstStyle/>
              <a:p>
                <a:r>
                  <a:rPr lang="en-US">
                    <a:noFill/>
                  </a:rPr>
                  <a:t> </a:t>
                </a:r>
              </a:p>
            </p:txBody>
          </p:sp>
        </mc:Fallback>
      </mc:AlternateContent>
      <p:pic>
        <p:nvPicPr>
          <p:cNvPr id="8" name="Picture 7"/>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7772687" y="259755"/>
            <a:ext cx="1051733" cy="714850"/>
          </a:xfrm>
          <a:prstGeom prst="rect">
            <a:avLst/>
          </a:prstGeom>
        </p:spPr>
      </p:pic>
    </p:spTree>
    <p:extLst>
      <p:ext uri="{BB962C8B-B14F-4D97-AF65-F5344CB8AC3E}">
        <p14:creationId xmlns:p14="http://schemas.microsoft.com/office/powerpoint/2010/main" val="392368446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endParaRPr lang="en-US" dirty="0"/>
          </a:p>
        </p:txBody>
      </p:sp>
      <p:pic>
        <p:nvPicPr>
          <p:cNvPr id="2" name="Picture Placeholder 1" descr="This figure is a vector diagram in three dimensions. The box of the figure spans x from 0 to 2; y from 0 to 4; and z from 0 to 1. The vectors point up increasingly with distance from the origin; toward larger x with increasing distance from the origin; and toward smaller y values with increasing height."/>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57694" r="-57694"/>
          <a:stretch>
            <a:fillRect/>
          </a:stretch>
        </p:blipFill>
        <p:spPr/>
      </p:pic>
      <p:sp>
        <p:nvSpPr>
          <p:cNvPr id="7" name="Text Placeholder 6"/>
          <p:cNvSpPr>
            <a:spLocks noGrp="1"/>
          </p:cNvSpPr>
          <p:nvPr>
            <p:ph type="body" sz="quarter" idx="14"/>
          </p:nvPr>
        </p:nvSpPr>
        <p:spPr/>
        <p:txBody>
          <a:bodyPr>
            <a:normAutofit/>
          </a:bodyPr>
          <a:lstStyle/>
          <a:p>
            <a:endParaRPr lang="en-US" sz="1600" dirty="0"/>
          </a:p>
        </p:txBody>
      </p:sp>
      <p:pic>
        <p:nvPicPr>
          <p:cNvPr id="8" name="Picture 7"/>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7772687" y="259755"/>
            <a:ext cx="1051733" cy="714850"/>
          </a:xfrm>
          <a:prstGeom prst="rect">
            <a:avLst/>
          </a:prstGeom>
        </p:spPr>
      </p:pic>
    </p:spTree>
    <p:extLst>
      <p:ext uri="{BB962C8B-B14F-4D97-AF65-F5344CB8AC3E}">
        <p14:creationId xmlns:p14="http://schemas.microsoft.com/office/powerpoint/2010/main" val="219826746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Figure 6.90</a:t>
            </a:r>
          </a:p>
        </p:txBody>
      </p:sp>
      <p:pic>
        <p:nvPicPr>
          <p:cNvPr id="2" name="Picture Placeholder 1" descr="This is a figure of a diagram of the given vector field in three dimensions. The x components are –y/z, the y components are x/z, and the z components are 0."/>
          <p:cNvPicPr>
            <a:picLocks noGrp="1" noChangeAspect="1"/>
          </p:cNvPicPr>
          <p:nvPr>
            <p:ph type="pic" sz="quarter" idx="13"/>
          </p:nvPr>
        </p:nvPicPr>
        <p:blipFill>
          <a:blip r:embed="rId2" cstate="email">
            <a:extLst>
              <a:ext uri="{28A0092B-C50C-407E-A947-70E740481C1C}">
                <a14:useLocalDpi xmlns:a14="http://schemas.microsoft.com/office/drawing/2010/main" val="0"/>
              </a:ext>
            </a:extLst>
          </a:blip>
          <a:srcRect l="-78435" r="-78435"/>
          <a:stretch>
            <a:fillRect/>
          </a:stretch>
        </p:blipFill>
        <p:spPr/>
      </p:pic>
      <mc:AlternateContent xmlns:mc="http://schemas.openxmlformats.org/markup-compatibility/2006" xmlns:a14="http://schemas.microsoft.com/office/drawing/2010/main">
        <mc:Choice Requires="a14">
          <p:sp>
            <p:nvSpPr>
              <p:cNvPr id="7" name="Text Placeholder 6"/>
              <p:cNvSpPr>
                <a:spLocks noGrp="1"/>
              </p:cNvSpPr>
              <p:nvPr>
                <p:ph type="body" sz="quarter" idx="14"/>
              </p:nvPr>
            </p:nvSpPr>
            <p:spPr/>
            <p:txBody>
              <a:bodyPr>
                <a:normAutofit/>
              </a:bodyPr>
              <a:lstStyle/>
              <a:p>
                <a:r>
                  <a:rPr lang="en-US" sz="1600" dirty="0"/>
                  <a:t>Vector field </a:t>
                </a:r>
                <a14:m>
                  <m:oMath xmlns:m="http://schemas.openxmlformats.org/officeDocument/2006/math">
                    <m:r>
                      <a:rPr lang="en-US" sz="1600" b="1" i="0" dirty="0" smtClean="0">
                        <a:latin typeface="Cambria Math"/>
                      </a:rPr>
                      <m:t>𝐯</m:t>
                    </m:r>
                    <m:r>
                      <a:rPr lang="en-US" sz="1600" i="1" dirty="0">
                        <a:latin typeface="Cambria Math"/>
                      </a:rPr>
                      <m:t>=</m:t>
                    </m:r>
                    <m:d>
                      <m:dPr>
                        <m:begChr m:val="〈"/>
                        <m:endChr m:val="〉"/>
                        <m:ctrlPr>
                          <a:rPr lang="en-US" sz="1600" b="1" i="1" dirty="0">
                            <a:latin typeface="Cambria Math" panose="02040503050406030204" pitchFamily="18" charset="0"/>
                          </a:rPr>
                        </m:ctrlPr>
                      </m:dPr>
                      <m:e>
                        <m:r>
                          <a:rPr lang="en-US" sz="1600" i="1" dirty="0">
                            <a:latin typeface="Cambria Math"/>
                          </a:rPr>
                          <m:t>−</m:t>
                        </m:r>
                        <m:f>
                          <m:fPr>
                            <m:ctrlPr>
                              <a:rPr lang="en-US" sz="1600" i="1" dirty="0" smtClean="0">
                                <a:latin typeface="Cambria Math" panose="02040503050406030204" pitchFamily="18" charset="0"/>
                              </a:rPr>
                            </m:ctrlPr>
                          </m:fPr>
                          <m:num>
                            <m:r>
                              <a:rPr lang="en-US" sz="1600" i="1" dirty="0">
                                <a:latin typeface="Cambria Math"/>
                              </a:rPr>
                              <m:t>𝑦</m:t>
                            </m:r>
                          </m:num>
                          <m:den>
                            <m:r>
                              <a:rPr lang="en-US" sz="1600" b="0" i="1" dirty="0" smtClean="0">
                                <a:latin typeface="Cambria Math"/>
                              </a:rPr>
                              <m:t>𝑧</m:t>
                            </m:r>
                          </m:den>
                        </m:f>
                        <m:r>
                          <a:rPr lang="en-US" sz="1600" b="0" i="1" dirty="0" smtClean="0">
                            <a:latin typeface="Cambria Math"/>
                          </a:rPr>
                          <m:t>, </m:t>
                        </m:r>
                        <m:f>
                          <m:fPr>
                            <m:ctrlPr>
                              <a:rPr lang="en-US" sz="1600" i="1" dirty="0">
                                <a:latin typeface="Cambria Math" panose="02040503050406030204" pitchFamily="18" charset="0"/>
                              </a:rPr>
                            </m:ctrlPr>
                          </m:fPr>
                          <m:num>
                            <m:r>
                              <a:rPr lang="en-US" sz="1600" b="0" i="1" dirty="0" smtClean="0">
                                <a:latin typeface="Cambria Math"/>
                              </a:rPr>
                              <m:t>𝑥</m:t>
                            </m:r>
                          </m:num>
                          <m:den>
                            <m:r>
                              <a:rPr lang="en-US" sz="1600" i="1" dirty="0">
                                <a:latin typeface="Cambria Math"/>
                              </a:rPr>
                              <m:t>𝑧</m:t>
                            </m:r>
                          </m:den>
                        </m:f>
                        <m:r>
                          <a:rPr lang="en-US" sz="1600" i="1" dirty="0" smtClean="0">
                            <a:latin typeface="Cambria Math"/>
                          </a:rPr>
                          <m:t>, </m:t>
                        </m:r>
                        <m:r>
                          <a:rPr lang="en-US" sz="1600" i="1" dirty="0">
                            <a:latin typeface="Cambria Math"/>
                          </a:rPr>
                          <m:t>0</m:t>
                        </m:r>
                      </m:e>
                    </m:d>
                  </m:oMath>
                </a14:m>
                <a:r>
                  <a:rPr lang="en-US" sz="1600" dirty="0"/>
                  <a:t>.</a:t>
                </a:r>
              </a:p>
            </p:txBody>
          </p:sp>
        </mc:Choice>
        <mc:Fallback xmlns="">
          <p:sp>
            <p:nvSpPr>
              <p:cNvPr id="7" name="Text Placeholder 6"/>
              <p:cNvSpPr>
                <a:spLocks noGrp="1" noRot="1" noChangeAspect="1" noMove="1" noResize="1" noEditPoints="1" noAdjustHandles="1" noChangeArrowheads="1" noChangeShapeType="1" noTextEdit="1"/>
              </p:cNvSpPr>
              <p:nvPr>
                <p:ph type="body" sz="quarter" idx="14"/>
              </p:nvPr>
            </p:nvSpPr>
            <p:spPr>
              <a:blipFill rotWithShape="1">
                <a:blip r:embed="rId3"/>
                <a:stretch>
                  <a:fillRect l="-378"/>
                </a:stretch>
              </a:blipFill>
            </p:spPr>
            <p:txBody>
              <a:bodyPr/>
              <a:lstStyle/>
              <a:p>
                <a:r>
                  <a:rPr lang="en-US">
                    <a:noFill/>
                  </a:rPr>
                  <a:t> </a:t>
                </a:r>
              </a:p>
            </p:txBody>
          </p:sp>
        </mc:Fallback>
      </mc:AlternateContent>
      <p:pic>
        <p:nvPicPr>
          <p:cNvPr id="8" name="Picture 7"/>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7772687" y="259755"/>
            <a:ext cx="1051733" cy="714850"/>
          </a:xfrm>
          <a:prstGeom prst="rect">
            <a:avLst/>
          </a:prstGeom>
        </p:spPr>
      </p:pic>
    </p:spTree>
    <p:extLst>
      <p:ext uri="{BB962C8B-B14F-4D97-AF65-F5344CB8AC3E}">
        <p14:creationId xmlns:p14="http://schemas.microsoft.com/office/powerpoint/2010/main" val="356793265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endParaRPr lang="en-US" dirty="0"/>
          </a:p>
        </p:txBody>
      </p:sp>
      <p:pic>
        <p:nvPicPr>
          <p:cNvPr id="2" name="Picture Placeholder 1" descr="This is a figure of a diagram of the given vector field in three dimensions. The x components are x/z, the y components are y/z, and the z components are 0."/>
          <p:cNvPicPr>
            <a:picLocks noGrp="1" noChangeAspect="1"/>
          </p:cNvPicPr>
          <p:nvPr>
            <p:ph type="pic" sz="quarter" idx="13"/>
          </p:nvPr>
        </p:nvPicPr>
        <p:blipFill>
          <a:blip r:embed="rId2" cstate="email">
            <a:extLst>
              <a:ext uri="{28A0092B-C50C-407E-A947-70E740481C1C}">
                <a14:useLocalDpi xmlns:a14="http://schemas.microsoft.com/office/drawing/2010/main" val="0"/>
              </a:ext>
            </a:extLst>
          </a:blip>
          <a:srcRect l="-74919" r="-74919"/>
          <a:stretch>
            <a:fillRect/>
          </a:stretch>
        </p:blipFill>
        <p:spPr/>
      </p:pic>
      <p:sp>
        <p:nvSpPr>
          <p:cNvPr id="7" name="Text Placeholder 6"/>
          <p:cNvSpPr>
            <a:spLocks noGrp="1"/>
          </p:cNvSpPr>
          <p:nvPr>
            <p:ph type="body" sz="quarter" idx="14"/>
          </p:nvPr>
        </p:nvSpPr>
        <p:spPr/>
        <p:txBody>
          <a:bodyPr>
            <a:normAutofit/>
          </a:bodyPr>
          <a:lstStyle/>
          <a:p>
            <a:endParaRPr lang="en-US" sz="1600" dirty="0"/>
          </a:p>
        </p:txBody>
      </p:sp>
      <p:pic>
        <p:nvPicPr>
          <p:cNvPr id="8" name="Picture 7"/>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7772687" y="259755"/>
            <a:ext cx="1051733" cy="714850"/>
          </a:xfrm>
          <a:prstGeom prst="rect">
            <a:avLst/>
          </a:prstGeom>
        </p:spPr>
      </p:pic>
    </p:spTree>
    <p:extLst>
      <p:ext uri="{BB962C8B-B14F-4D97-AF65-F5344CB8AC3E}">
        <p14:creationId xmlns:p14="http://schemas.microsoft.com/office/powerpoint/2010/main" val="120466543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p:cNvSpPr>
            <a:spLocks noGrp="1"/>
          </p:cNvSpPr>
          <p:nvPr>
            <p:ph type="title"/>
          </p:nvPr>
        </p:nvSpPr>
        <p:spPr/>
        <p:txBody>
          <a:bodyPr>
            <a:normAutofit/>
          </a:bodyPr>
          <a:lstStyle/>
          <a:p>
            <a:pPr algn="r"/>
            <a:endParaRPr lang="en-US" sz="2400" dirty="0">
              <a:solidFill>
                <a:srgbClr val="6CB255"/>
              </a:solidFill>
            </a:endParaRPr>
          </a:p>
        </p:txBody>
      </p:sp>
      <p:sp>
        <p:nvSpPr>
          <p:cNvPr id="14" name="Text Placeholder 13"/>
          <p:cNvSpPr>
            <a:spLocks noGrp="1"/>
          </p:cNvSpPr>
          <p:nvPr>
            <p:ph type="body" sz="quarter" idx="14"/>
          </p:nvPr>
        </p:nvSpPr>
        <p:spPr>
          <a:xfrm>
            <a:off x="457200" y="1107617"/>
            <a:ext cx="8062912" cy="5256973"/>
          </a:xfrm>
        </p:spPr>
        <p:txBody>
          <a:bodyPr anchor="ctr">
            <a:noAutofit/>
          </a:bodyPr>
          <a:lstStyle/>
          <a:p>
            <a:pPr algn="ctr"/>
            <a:r>
              <a:rPr lang="en-US" sz="1600" dirty="0"/>
              <a:t>This </a:t>
            </a:r>
            <a:r>
              <a:rPr lang="en-US" sz="1600" dirty="0" err="1"/>
              <a:t>OpenStax</a:t>
            </a:r>
            <a:r>
              <a:rPr lang="en-US" sz="1600" dirty="0"/>
              <a:t> ancillary resource is © Rice University under a CC BY-NC-SA 4.0 International license; it may be reproduced or modified for noncommercial purposes only but must be attributed to </a:t>
            </a:r>
            <a:r>
              <a:rPr lang="en-US" sz="1600" dirty="0" err="1"/>
              <a:t>OpenStax</a:t>
            </a:r>
            <a:r>
              <a:rPr lang="en-US" sz="1600" dirty="0"/>
              <a:t>, Rice University and any changes must be noted. Any adaptation must be shared under the same type of license.</a:t>
            </a:r>
          </a:p>
        </p:txBody>
      </p:sp>
      <p:pic>
        <p:nvPicPr>
          <p:cNvPr id="11" name="Picture 10"/>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380695" y="259755"/>
            <a:ext cx="1051733" cy="714850"/>
          </a:xfrm>
          <a:prstGeom prst="rect">
            <a:avLst/>
          </a:prstGeom>
        </p:spPr>
      </p:pic>
    </p:spTree>
    <p:extLst>
      <p:ext uri="{BB962C8B-B14F-4D97-AF65-F5344CB8AC3E}">
        <p14:creationId xmlns:p14="http://schemas.microsoft.com/office/powerpoint/2010/main" val="19944571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ssential">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Essential">
      <a:majorFont>
        <a:latin typeface="Arial Black"/>
        <a:ea typeface=""/>
        <a:cs typeface=""/>
        <a:font script="Jpan" typeface="ＭＳ Ｐゴシック"/>
        <a:font script="Hang" typeface="HY견고딕"/>
        <a:font script="Hans" typeface="微软雅黑"/>
        <a:font script="Hant" typeface="微軟正黑體"/>
        <a:font script="Arab" typeface="Tahoma"/>
        <a:font script="Hebr" typeface="Tahoma"/>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sential">
      <a:fillStyleLst>
        <a:solidFill>
          <a:schemeClr val="phClr"/>
        </a:solidFill>
        <a:gradFill rotWithShape="1">
          <a:gsLst>
            <a:gs pos="0">
              <a:schemeClr val="phClr">
                <a:tint val="60000"/>
                <a:satMod val="250000"/>
              </a:schemeClr>
            </a:gs>
            <a:gs pos="35000">
              <a:schemeClr val="phClr">
                <a:tint val="47000"/>
                <a:satMod val="275000"/>
              </a:schemeClr>
            </a:gs>
            <a:gs pos="100000">
              <a:schemeClr val="phClr">
                <a:tint val="25000"/>
                <a:satMod val="300000"/>
              </a:schemeClr>
            </a:gs>
          </a:gsLst>
          <a:lin ang="16200000" scaled="1"/>
        </a:gradFill>
        <a:solidFill>
          <a:schemeClr val="phClr">
            <a:satMod val="110000"/>
          </a:schemeClr>
        </a:solidFill>
      </a:fillStyleLst>
      <a:lnStyleLst>
        <a:ln w="12700" cap="flat" cmpd="sng" algn="ctr">
          <a:solidFill>
            <a:schemeClr val="phClr">
              <a:shade val="95000"/>
              <a:satMod val="105000"/>
            </a:schemeClr>
          </a:solidFill>
          <a:prstDash val="solid"/>
        </a:ln>
        <a:ln w="28575" cap="flat" cmpd="sng" algn="ctr">
          <a:solidFill>
            <a:schemeClr val="phClr"/>
          </a:solidFill>
          <a:prstDash val="solid"/>
        </a:ln>
        <a:ln w="41275" cap="flat" cmpd="sng" algn="ctr">
          <a:solidFill>
            <a:schemeClr val="phClr"/>
          </a:solidFill>
          <a:prstDash val="solid"/>
        </a:ln>
      </a:lnStyleLst>
      <a:effectStyleLst>
        <a:effectStyle>
          <a:effectLst/>
        </a:effectStyle>
        <a:effectStyle>
          <a:effectLst>
            <a:outerShdw blurRad="39999" dist="23000" algn="bl" rotWithShape="0">
              <a:srgbClr val="000000">
                <a:alpha val="40000"/>
              </a:srgbClr>
            </a:outerShdw>
          </a:effectLst>
        </a:effectStyle>
        <a:effectStyle>
          <a:effectLst>
            <a:outerShdw blurRad="38100" dist="19050" algn="bl" rotWithShape="0">
              <a:srgbClr val="000000">
                <a:alpha val="60000"/>
              </a:srgbClr>
            </a:outerShdw>
          </a:effectLst>
          <a:scene3d>
            <a:camera prst="orthographicFront">
              <a:rot lat="0" lon="0" rev="0"/>
            </a:camera>
            <a:lightRig rig="balanced" dir="l"/>
          </a:scene3d>
          <a:sp3d prstMaterial="plastic">
            <a:bevelT w="38100" h="31750"/>
          </a:sp3d>
        </a:effectStyle>
      </a:effectStyleLst>
      <a:bgFillStyleLst>
        <a:solidFill>
          <a:schemeClr val="phClr"/>
        </a:solidFill>
        <a:blipFill rotWithShape="1">
          <a:blip xmlns:r="http://schemas.openxmlformats.org/officeDocument/2006/relationships" r:embed="rId1">
            <a:duotone>
              <a:schemeClr val="phClr">
                <a:tint val="96000"/>
              </a:schemeClr>
              <a:schemeClr val="phClr">
                <a:shade val="94000"/>
              </a:schemeClr>
            </a:duotone>
          </a:blip>
          <a:tile tx="0" ty="0" sx="100000" sy="100000" flip="none" algn="tl"/>
        </a:blipFill>
        <a:gradFill rotWithShape="1">
          <a:gsLst>
            <a:gs pos="0">
              <a:schemeClr val="phClr">
                <a:tint val="84000"/>
                <a:satMod val="110000"/>
              </a:schemeClr>
            </a:gs>
            <a:gs pos="44000">
              <a:schemeClr val="phClr">
                <a:tint val="93000"/>
                <a:satMod val="115000"/>
              </a:schemeClr>
            </a:gs>
            <a:gs pos="100000">
              <a:schemeClr val="phClr">
                <a:tint val="100000"/>
                <a:shade val="59000"/>
                <a:satMod val="120000"/>
              </a:schemeClr>
            </a:gs>
          </a:gsLst>
          <a:path path="circle">
            <a:fillToRect l="40000" t="60000" r="60000" b="4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1094</TotalTime>
  <Words>2299</Words>
  <Application>Microsoft Office PowerPoint</Application>
  <PresentationFormat>On-screen Show (4:3)</PresentationFormat>
  <Paragraphs>201</Paragraphs>
  <Slides>99</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99</vt:i4>
      </vt:variant>
    </vt:vector>
  </HeadingPairs>
  <TitlesOfParts>
    <vt:vector size="104" baseType="lpstr">
      <vt:lpstr>Arial</vt:lpstr>
      <vt:lpstr>Arial Black</vt:lpstr>
      <vt:lpstr>Calibri</vt:lpstr>
      <vt:lpstr>Cambria Math</vt:lpstr>
      <vt:lpstr>Essential</vt:lpstr>
      <vt:lpstr>PowerPoint Presentation</vt:lpstr>
      <vt:lpstr>Figure 6.1</vt:lpstr>
      <vt:lpstr>Figure 6.2</vt:lpstr>
      <vt:lpstr>Figure 6.3</vt:lpstr>
      <vt:lpstr>Figure 6.4</vt:lpstr>
      <vt:lpstr>Figure 6.5</vt:lpstr>
      <vt:lpstr>Figure 6.6</vt:lpstr>
      <vt:lpstr>Figure 6.7</vt:lpstr>
      <vt:lpstr>Figure 6.8</vt:lpstr>
      <vt:lpstr>Figure 6.9</vt:lpstr>
      <vt:lpstr>Figure 6.10</vt:lpstr>
      <vt:lpstr>Figure 6.11</vt:lpstr>
      <vt:lpstr>Figure 6.12</vt:lpstr>
      <vt:lpstr>Figure 6.13</vt:lpstr>
      <vt:lpstr>Figure 6.14</vt:lpstr>
      <vt:lpstr>Figure 6.15</vt:lpstr>
      <vt:lpstr>Figure 6.16</vt:lpstr>
      <vt:lpstr>Figure 6.17</vt:lpstr>
      <vt:lpstr>Figure 6.18</vt:lpstr>
      <vt:lpstr>Figure 6.19</vt:lpstr>
      <vt:lpstr>Figure 6.20</vt:lpstr>
      <vt:lpstr>Figure 6.21</vt:lpstr>
      <vt:lpstr>Figure 6.22</vt:lpstr>
      <vt:lpstr>Figure 6.23</vt:lpstr>
      <vt:lpstr>Figure 6.24</vt:lpstr>
      <vt:lpstr>Figure 6.25</vt:lpstr>
      <vt:lpstr>Figure 6.26</vt:lpstr>
      <vt:lpstr>Figure 6.27</vt:lpstr>
      <vt:lpstr>PowerPoint Presentation</vt:lpstr>
      <vt:lpstr>Figure 6.28</vt:lpstr>
      <vt:lpstr>PowerPoint Presentation</vt:lpstr>
      <vt:lpstr>Figure 6.29</vt:lpstr>
      <vt:lpstr>Figure 6.30</vt:lpstr>
      <vt:lpstr>Figure 6.31</vt:lpstr>
      <vt:lpstr>Figure 6.32</vt:lpstr>
      <vt:lpstr>Figure 6.33</vt:lpstr>
      <vt:lpstr>Figure 6.34</vt:lpstr>
      <vt:lpstr>Figure 6.35</vt:lpstr>
      <vt:lpstr>Figure 6.36</vt:lpstr>
      <vt:lpstr>Figure 6.37</vt:lpstr>
      <vt:lpstr>PowerPoint Presentation</vt:lpstr>
      <vt:lpstr>Figure 6.38</vt:lpstr>
      <vt:lpstr>Figure 6.39</vt:lpstr>
      <vt:lpstr>Figure 6.40</vt:lpstr>
      <vt:lpstr>Figure 6.41</vt:lpstr>
      <vt:lpstr>Figure 6.42</vt:lpstr>
      <vt:lpstr>Figure 6.43</vt:lpstr>
      <vt:lpstr>Figure 6.44</vt:lpstr>
      <vt:lpstr>Figure 6.45</vt:lpstr>
      <vt:lpstr>Figure 6.46</vt:lpstr>
      <vt:lpstr>Figure 6.47</vt:lpstr>
      <vt:lpstr>Figure 6.48</vt:lpstr>
      <vt:lpstr>Figure 6.49</vt:lpstr>
      <vt:lpstr>Figure 6.50</vt:lpstr>
      <vt:lpstr>Figure 6.51</vt:lpstr>
      <vt:lpstr>Figure 6.52</vt:lpstr>
      <vt:lpstr>Figure 6.53</vt:lpstr>
      <vt:lpstr>Figure 6.54</vt:lpstr>
      <vt:lpstr>Figure 6.55</vt:lpstr>
      <vt:lpstr>Figure 6.56</vt:lpstr>
      <vt:lpstr>Figure 6.57</vt:lpstr>
      <vt:lpstr>Figure 6.58</vt:lpstr>
      <vt:lpstr>Figure 6.59</vt:lpstr>
      <vt:lpstr>Figure 6.60</vt:lpstr>
      <vt:lpstr>Figure 6.61</vt:lpstr>
      <vt:lpstr>Figure 6.62</vt:lpstr>
      <vt:lpstr>Figure 6.63</vt:lpstr>
      <vt:lpstr>Figure 6.64</vt:lpstr>
      <vt:lpstr>Figure 6.65</vt:lpstr>
      <vt:lpstr>Figure 6.66</vt:lpstr>
      <vt:lpstr>Figure 6.67</vt:lpstr>
      <vt:lpstr>Figure 6.68</vt:lpstr>
      <vt:lpstr>Figure 6.69</vt:lpstr>
      <vt:lpstr>Figure 6.70</vt:lpstr>
      <vt:lpstr>Figure 6.71</vt:lpstr>
      <vt:lpstr>Figure 6.72</vt:lpstr>
      <vt:lpstr>Figure 6.73</vt:lpstr>
      <vt:lpstr>Figure 6.74</vt:lpstr>
      <vt:lpstr>Figure 6.75</vt:lpstr>
      <vt:lpstr>Figure 6.76</vt:lpstr>
      <vt:lpstr>Figure 6.77</vt:lpstr>
      <vt:lpstr>Figure 6.78</vt:lpstr>
      <vt:lpstr>Figure 6.79</vt:lpstr>
      <vt:lpstr>Figure 6.80</vt:lpstr>
      <vt:lpstr>Figure 6.81</vt:lpstr>
      <vt:lpstr>Figure 6.82</vt:lpstr>
      <vt:lpstr>Figure 6.83</vt:lpstr>
      <vt:lpstr>Figure 6.84</vt:lpstr>
      <vt:lpstr>PowerPoint Presentation</vt:lpstr>
      <vt:lpstr>Figure 6.85</vt:lpstr>
      <vt:lpstr>Figure 6.86</vt:lpstr>
      <vt:lpstr>Figure 6.87</vt:lpstr>
      <vt:lpstr>Figure 6.88</vt:lpstr>
      <vt:lpstr>PowerPoint Presentation</vt:lpstr>
      <vt:lpstr>Figure 6.89</vt:lpstr>
      <vt:lpstr>PowerPoint Presentation</vt:lpstr>
      <vt:lpstr>Figure 6.90</vt:lpstr>
      <vt:lpstr>PowerPoint Presentation</vt:lpstr>
      <vt:lpstr>PowerPoint Presentation</vt:lpstr>
    </vt:vector>
  </TitlesOfParts>
  <Company>WNI</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Physics</dc:title>
  <dc:creator>Spuddy McSpare</dc:creator>
  <cp:lastModifiedBy>Jose Escalante</cp:lastModifiedBy>
  <cp:revision>261</cp:revision>
  <dcterms:created xsi:type="dcterms:W3CDTF">2012-06-04T02:13:36Z</dcterms:created>
  <dcterms:modified xsi:type="dcterms:W3CDTF">2019-06-24T16:27:10Z</dcterms:modified>
</cp:coreProperties>
</file>